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4"/>
    <p:sldMasterId id="214748369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Patrick Hand"/>
      <p:regular r:id="rId30"/>
    </p:embeddedFont>
    <p:embeddedFont>
      <p:font typeface="Montserrat"/>
      <p:regular r:id="rId31"/>
      <p:bold r:id="rId32"/>
      <p:italic r:id="rId33"/>
      <p:boldItalic r:id="rId34"/>
    </p:embeddedFont>
    <p:embeddedFont>
      <p:font typeface="Montserrat Medium"/>
      <p:regular r:id="rId35"/>
      <p:bold r:id="rId36"/>
      <p:italic r:id="rId37"/>
      <p:boldItalic r:id="rId38"/>
    </p:embeddedFont>
    <p:embeddedFont>
      <p:font typeface="Montserrat ExtraBold"/>
      <p:bold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ExtraBol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regular.fntdata"/><Relationship Id="rId30" Type="http://schemas.openxmlformats.org/officeDocument/2006/relationships/font" Target="fonts/PatrickHand-regular.fntdata"/><Relationship Id="rId11" Type="http://schemas.openxmlformats.org/officeDocument/2006/relationships/slide" Target="slides/slide5.xml"/><Relationship Id="rId33" Type="http://schemas.openxmlformats.org/officeDocument/2006/relationships/font" Target="fonts/Montserrat-italic.fntdata"/><Relationship Id="rId10" Type="http://schemas.openxmlformats.org/officeDocument/2006/relationships/slide" Target="slides/slide4.xml"/><Relationship Id="rId32" Type="http://schemas.openxmlformats.org/officeDocument/2006/relationships/font" Target="fonts/Montserrat-bold.fntdata"/><Relationship Id="rId13" Type="http://schemas.openxmlformats.org/officeDocument/2006/relationships/slide" Target="slides/slide7.xml"/><Relationship Id="rId35" Type="http://schemas.openxmlformats.org/officeDocument/2006/relationships/font" Target="fonts/MontserratMedium-regular.fntdata"/><Relationship Id="rId12" Type="http://schemas.openxmlformats.org/officeDocument/2006/relationships/slide" Target="slides/slide6.xml"/><Relationship Id="rId34" Type="http://schemas.openxmlformats.org/officeDocument/2006/relationships/font" Target="fonts/Montserrat-boldItalic.fntdata"/><Relationship Id="rId15" Type="http://schemas.openxmlformats.org/officeDocument/2006/relationships/slide" Target="slides/slide9.xml"/><Relationship Id="rId37" Type="http://schemas.openxmlformats.org/officeDocument/2006/relationships/font" Target="fonts/MontserratMedium-italic.fntdata"/><Relationship Id="rId14" Type="http://schemas.openxmlformats.org/officeDocument/2006/relationships/slide" Target="slides/slide8.xml"/><Relationship Id="rId36" Type="http://schemas.openxmlformats.org/officeDocument/2006/relationships/font" Target="fonts/MontserratMedium-bold.fntdata"/><Relationship Id="rId17" Type="http://schemas.openxmlformats.org/officeDocument/2006/relationships/slide" Target="slides/slide11.xml"/><Relationship Id="rId39" Type="http://schemas.openxmlformats.org/officeDocument/2006/relationships/font" Target="fonts/MontserratExtraBold-bold.fntdata"/><Relationship Id="rId16" Type="http://schemas.openxmlformats.org/officeDocument/2006/relationships/slide" Target="slides/slide10.xml"/><Relationship Id="rId38" Type="http://schemas.openxmlformats.org/officeDocument/2006/relationships/font" Target="fonts/MontserratMedium-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08795cc90d_2_1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208795cc90d_2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7d39a492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247d39a4924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47d39a492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47d39a492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47d39a492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47d39a492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47d39a492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247d39a4924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2529f6c3d4_5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2529f6c3d4_5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47d39a492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47d39a492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253950b8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253950b8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08f41de325_1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08f41de325_1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253950b89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253950b89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08f41de325_1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208f41de325_12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253c47b9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2253c47b9d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47d39a492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47d39a492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f290d5a47b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f290d5a47b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08f41de325_1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08f41de325_1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0c56a3b32c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0c56a3b32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0c56a3b32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20c56a3b32c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08f41de325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08f41de325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481f4113e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481f4113e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08795cc90d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208795cc90d_2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47d39a492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247d39a4924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47d39a492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247d39a4924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47d39a492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47d39a492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3600"/>
              <a:buNone/>
              <a:defRPr b="1" sz="36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55" name="Google Shape;55;p14"/>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58" name="Google Shape;58;p15"/>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algn="l">
              <a:lnSpc>
                <a:spcPct val="100000"/>
              </a:lnSpc>
              <a:spcBef>
                <a:spcPts val="0"/>
              </a:spcBef>
              <a:spcAft>
                <a:spcPts val="0"/>
              </a:spcAft>
              <a:buClr>
                <a:schemeClr val="lt1"/>
              </a:buClr>
              <a:buSzPts val="1150"/>
              <a:buChar char="●"/>
              <a:defRPr sz="1150">
                <a:solidFill>
                  <a:schemeClr val="lt1"/>
                </a:solidFill>
              </a:defRPr>
            </a:lvl1pPr>
            <a:lvl2pPr indent="-301625" lvl="1" marL="914400" algn="l">
              <a:lnSpc>
                <a:spcPct val="100000"/>
              </a:lnSpc>
              <a:spcBef>
                <a:spcPts val="1600"/>
              </a:spcBef>
              <a:spcAft>
                <a:spcPts val="0"/>
              </a:spcAft>
              <a:buClr>
                <a:schemeClr val="lt1"/>
              </a:buClr>
              <a:buSzPts val="1150"/>
              <a:buChar char="○"/>
              <a:defRPr sz="1150">
                <a:solidFill>
                  <a:schemeClr val="lt1"/>
                </a:solidFill>
              </a:defRPr>
            </a:lvl2pPr>
            <a:lvl3pPr indent="-301625" lvl="2" marL="1371600" algn="l">
              <a:lnSpc>
                <a:spcPct val="100000"/>
              </a:lnSpc>
              <a:spcBef>
                <a:spcPts val="1600"/>
              </a:spcBef>
              <a:spcAft>
                <a:spcPts val="0"/>
              </a:spcAft>
              <a:buClr>
                <a:schemeClr val="lt1"/>
              </a:buClr>
              <a:buSzPts val="1150"/>
              <a:buChar char="■"/>
              <a:defRPr sz="1150">
                <a:solidFill>
                  <a:schemeClr val="lt1"/>
                </a:solidFill>
              </a:defRPr>
            </a:lvl3pPr>
            <a:lvl4pPr indent="-301625" lvl="3" marL="1828800" algn="l">
              <a:lnSpc>
                <a:spcPct val="100000"/>
              </a:lnSpc>
              <a:spcBef>
                <a:spcPts val="1600"/>
              </a:spcBef>
              <a:spcAft>
                <a:spcPts val="0"/>
              </a:spcAft>
              <a:buClr>
                <a:schemeClr val="lt1"/>
              </a:buClr>
              <a:buSzPts val="1150"/>
              <a:buChar char="●"/>
              <a:defRPr sz="1150">
                <a:solidFill>
                  <a:schemeClr val="lt1"/>
                </a:solidFill>
              </a:defRPr>
            </a:lvl4pPr>
            <a:lvl5pPr indent="-301625" lvl="4" marL="2286000" algn="l">
              <a:lnSpc>
                <a:spcPct val="100000"/>
              </a:lnSpc>
              <a:spcBef>
                <a:spcPts val="1600"/>
              </a:spcBef>
              <a:spcAft>
                <a:spcPts val="0"/>
              </a:spcAft>
              <a:buClr>
                <a:schemeClr val="lt1"/>
              </a:buClr>
              <a:buSzPts val="1150"/>
              <a:buChar char="○"/>
              <a:defRPr sz="1150">
                <a:solidFill>
                  <a:schemeClr val="lt1"/>
                </a:solidFill>
              </a:defRPr>
            </a:lvl5pPr>
            <a:lvl6pPr indent="-301625" lvl="5" marL="2743200" algn="l">
              <a:lnSpc>
                <a:spcPct val="100000"/>
              </a:lnSpc>
              <a:spcBef>
                <a:spcPts val="1600"/>
              </a:spcBef>
              <a:spcAft>
                <a:spcPts val="0"/>
              </a:spcAft>
              <a:buClr>
                <a:schemeClr val="lt1"/>
              </a:buClr>
              <a:buSzPts val="1150"/>
              <a:buChar char="■"/>
              <a:defRPr sz="1150">
                <a:solidFill>
                  <a:schemeClr val="lt1"/>
                </a:solidFill>
              </a:defRPr>
            </a:lvl6pPr>
            <a:lvl7pPr indent="-301625" lvl="6" marL="3200400" algn="l">
              <a:lnSpc>
                <a:spcPct val="100000"/>
              </a:lnSpc>
              <a:spcBef>
                <a:spcPts val="1600"/>
              </a:spcBef>
              <a:spcAft>
                <a:spcPts val="0"/>
              </a:spcAft>
              <a:buClr>
                <a:schemeClr val="lt1"/>
              </a:buClr>
              <a:buSzPts val="1150"/>
              <a:buChar char="●"/>
              <a:defRPr sz="1150">
                <a:solidFill>
                  <a:schemeClr val="lt1"/>
                </a:solidFill>
              </a:defRPr>
            </a:lvl7pPr>
            <a:lvl8pPr indent="-301625" lvl="7" marL="3657600" algn="l">
              <a:lnSpc>
                <a:spcPct val="100000"/>
              </a:lnSpc>
              <a:spcBef>
                <a:spcPts val="1600"/>
              </a:spcBef>
              <a:spcAft>
                <a:spcPts val="0"/>
              </a:spcAft>
              <a:buClr>
                <a:schemeClr val="lt1"/>
              </a:buClr>
              <a:buSzPts val="1150"/>
              <a:buChar char="○"/>
              <a:defRPr sz="1150">
                <a:solidFill>
                  <a:schemeClr val="lt1"/>
                </a:solidFill>
              </a:defRPr>
            </a:lvl8pPr>
            <a:lvl9pPr indent="-301625" lvl="8" marL="411480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6"/>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1" name="Google Shape;61;p16"/>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62" name="Google Shape;62;p16"/>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3" name="Google Shape;63;p16"/>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64" name="Google Shape;64;p16"/>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5" name="Google Shape;65;p16"/>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66" name="Google Shape;66;p16"/>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67" name="Google Shape;67;p16"/>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68" name="Google Shape;68;p16"/>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7"/>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843"/>
              </a:srgbClr>
            </a:outerShdw>
          </a:effectLst>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71" name="Google Shape;71;p17"/>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8"/>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3000"/>
              <a:buNone/>
              <a:defRPr b="1" sz="3000">
                <a:solidFill>
                  <a:schemeClr val="lt1"/>
                </a:solidFill>
              </a:defRPr>
            </a:lvl1pPr>
            <a:lvl2pPr lvl="1" algn="ctr">
              <a:lnSpc>
                <a:spcPct val="100000"/>
              </a:lnSpc>
              <a:spcBef>
                <a:spcPts val="0"/>
              </a:spcBef>
              <a:spcAft>
                <a:spcPts val="0"/>
              </a:spcAft>
              <a:buClr>
                <a:schemeClr val="lt1"/>
              </a:buClr>
              <a:buSzPts val="3000"/>
              <a:buNone/>
              <a:defRPr b="1" sz="3000">
                <a:solidFill>
                  <a:schemeClr val="lt1"/>
                </a:solidFill>
              </a:defRPr>
            </a:lvl2pPr>
            <a:lvl3pPr lvl="2" algn="ctr">
              <a:lnSpc>
                <a:spcPct val="100000"/>
              </a:lnSpc>
              <a:spcBef>
                <a:spcPts val="0"/>
              </a:spcBef>
              <a:spcAft>
                <a:spcPts val="0"/>
              </a:spcAft>
              <a:buClr>
                <a:schemeClr val="lt1"/>
              </a:buClr>
              <a:buSzPts val="3000"/>
              <a:buNone/>
              <a:defRPr b="1" sz="3000">
                <a:solidFill>
                  <a:schemeClr val="lt1"/>
                </a:solidFill>
              </a:defRPr>
            </a:lvl3pPr>
            <a:lvl4pPr lvl="3" algn="ctr">
              <a:lnSpc>
                <a:spcPct val="100000"/>
              </a:lnSpc>
              <a:spcBef>
                <a:spcPts val="0"/>
              </a:spcBef>
              <a:spcAft>
                <a:spcPts val="0"/>
              </a:spcAft>
              <a:buClr>
                <a:schemeClr val="lt1"/>
              </a:buClr>
              <a:buSzPts val="3000"/>
              <a:buNone/>
              <a:defRPr b="1" sz="3000">
                <a:solidFill>
                  <a:schemeClr val="lt1"/>
                </a:solidFill>
              </a:defRPr>
            </a:lvl4pPr>
            <a:lvl5pPr lvl="4" algn="ctr">
              <a:lnSpc>
                <a:spcPct val="100000"/>
              </a:lnSpc>
              <a:spcBef>
                <a:spcPts val="0"/>
              </a:spcBef>
              <a:spcAft>
                <a:spcPts val="0"/>
              </a:spcAft>
              <a:buClr>
                <a:schemeClr val="lt1"/>
              </a:buClr>
              <a:buSzPts val="3000"/>
              <a:buNone/>
              <a:defRPr b="1" sz="3000">
                <a:solidFill>
                  <a:schemeClr val="lt1"/>
                </a:solidFill>
              </a:defRPr>
            </a:lvl5pPr>
            <a:lvl6pPr lvl="5" algn="ctr">
              <a:lnSpc>
                <a:spcPct val="100000"/>
              </a:lnSpc>
              <a:spcBef>
                <a:spcPts val="0"/>
              </a:spcBef>
              <a:spcAft>
                <a:spcPts val="0"/>
              </a:spcAft>
              <a:buClr>
                <a:schemeClr val="lt1"/>
              </a:buClr>
              <a:buSzPts val="3000"/>
              <a:buNone/>
              <a:defRPr b="1" sz="3000">
                <a:solidFill>
                  <a:schemeClr val="lt1"/>
                </a:solidFill>
              </a:defRPr>
            </a:lvl6pPr>
            <a:lvl7pPr lvl="6" algn="ctr">
              <a:lnSpc>
                <a:spcPct val="100000"/>
              </a:lnSpc>
              <a:spcBef>
                <a:spcPts val="0"/>
              </a:spcBef>
              <a:spcAft>
                <a:spcPts val="0"/>
              </a:spcAft>
              <a:buClr>
                <a:schemeClr val="lt1"/>
              </a:buClr>
              <a:buSzPts val="3000"/>
              <a:buNone/>
              <a:defRPr b="1" sz="3000">
                <a:solidFill>
                  <a:schemeClr val="lt1"/>
                </a:solidFill>
              </a:defRPr>
            </a:lvl7pPr>
            <a:lvl8pPr lvl="7" algn="ctr">
              <a:lnSpc>
                <a:spcPct val="100000"/>
              </a:lnSpc>
              <a:spcBef>
                <a:spcPts val="0"/>
              </a:spcBef>
              <a:spcAft>
                <a:spcPts val="0"/>
              </a:spcAft>
              <a:buClr>
                <a:schemeClr val="lt1"/>
              </a:buClr>
              <a:buSzPts val="3000"/>
              <a:buNone/>
              <a:defRPr b="1" sz="3000">
                <a:solidFill>
                  <a:schemeClr val="lt1"/>
                </a:solidFill>
              </a:defRPr>
            </a:lvl8pPr>
            <a:lvl9pPr lvl="8" algn="ctr">
              <a:lnSpc>
                <a:spcPct val="100000"/>
              </a:lnSpc>
              <a:spcBef>
                <a:spcPts val="0"/>
              </a:spcBef>
              <a:spcAft>
                <a:spcPts val="0"/>
              </a:spcAft>
              <a:buClr>
                <a:schemeClr val="lt1"/>
              </a:buClr>
              <a:buSzPts val="3000"/>
              <a:buNone/>
              <a:defRPr b="1" sz="3000">
                <a:solidFill>
                  <a:schemeClr val="lt1"/>
                </a:solidFill>
              </a:defRPr>
            </a:lvl9pPr>
          </a:lstStyle>
          <a:p/>
        </p:txBody>
      </p:sp>
      <p:sp>
        <p:nvSpPr>
          <p:cNvPr id="74" name="Google Shape;74;p18"/>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9"/>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77" name="Google Shape;77;p19"/>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3"/>
              </a:schemeClr>
            </a:outerShdw>
          </a:effectLst>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p:txBody>
      </p:sp>
      <p:sp>
        <p:nvSpPr>
          <p:cNvPr id="78" name="Google Shape;78;p19"/>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0"/>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81" name="Google Shape;81;p20"/>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1"/>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4" name="Google Shape;84;p21"/>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5" name="Google Shape;85;p21"/>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6" name="Google Shape;86;p21"/>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7" name="Google Shape;87;p21"/>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22"/>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90" name="Google Shape;90;p22"/>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91" name="Google Shape;91;p22"/>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92" name="Google Shape;92;p22"/>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93" name="Google Shape;93;p22"/>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94" name="Google Shape;94;p22"/>
          <p:cNvSpPr txBox="1"/>
          <p:nvPr>
            <p:ph idx="5"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95" name="Google Shape;95;p22"/>
          <p:cNvSpPr txBox="1"/>
          <p:nvPr>
            <p:ph idx="6"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23"/>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98" name="Google Shape;98;p23"/>
          <p:cNvPicPr preferRelativeResize="0"/>
          <p:nvPr/>
        </p:nvPicPr>
        <p:blipFill rotWithShape="1">
          <a:blip r:embed="rId3">
            <a:alphaModFix/>
          </a:blip>
          <a:srcRect b="0" l="0" r="0" t="0"/>
          <a:stretch/>
        </p:blipFill>
        <p:spPr>
          <a:xfrm rot="5400000">
            <a:off x="3278924" y="414050"/>
            <a:ext cx="7626551" cy="2883799"/>
          </a:xfrm>
          <a:prstGeom prst="rect">
            <a:avLst/>
          </a:prstGeom>
          <a:noFill/>
          <a:ln>
            <a:noFill/>
          </a:ln>
        </p:spPr>
      </p:pic>
      <p:pic>
        <p:nvPicPr>
          <p:cNvPr id="99" name="Google Shape;99;p23"/>
          <p:cNvPicPr preferRelativeResize="0"/>
          <p:nvPr/>
        </p:nvPicPr>
        <p:blipFill rotWithShape="1">
          <a:blip r:embed="rId3">
            <a:alphaModFix/>
          </a:blip>
          <a:srcRect b="0" l="0" r="0" t="0"/>
          <a:stretch/>
        </p:blipFill>
        <p:spPr>
          <a:xfrm flipH="1" rot="5400000">
            <a:off x="4822414" y="-351911"/>
            <a:ext cx="9309797" cy="35202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24"/>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02" name="Google Shape;102;p24"/>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Char char="●"/>
              <a:defRPr sz="1600">
                <a:solidFill>
                  <a:schemeClr val="lt1"/>
                </a:solidFill>
              </a:defRPr>
            </a:lvl1pPr>
            <a:lvl2pPr indent="-330200" lvl="1" marL="914400" algn="l">
              <a:lnSpc>
                <a:spcPct val="100000"/>
              </a:lnSpc>
              <a:spcBef>
                <a:spcPts val="1600"/>
              </a:spcBef>
              <a:spcAft>
                <a:spcPts val="0"/>
              </a:spcAft>
              <a:buClr>
                <a:schemeClr val="lt1"/>
              </a:buClr>
              <a:buSzPts val="1600"/>
              <a:buChar char="○"/>
              <a:defRPr sz="1600">
                <a:solidFill>
                  <a:schemeClr val="lt1"/>
                </a:solidFill>
              </a:defRPr>
            </a:lvl2pPr>
            <a:lvl3pPr indent="-330200" lvl="2" marL="1371600" algn="l">
              <a:lnSpc>
                <a:spcPct val="100000"/>
              </a:lnSpc>
              <a:spcBef>
                <a:spcPts val="1600"/>
              </a:spcBef>
              <a:spcAft>
                <a:spcPts val="0"/>
              </a:spcAft>
              <a:buClr>
                <a:schemeClr val="lt1"/>
              </a:buClr>
              <a:buSzPts val="1600"/>
              <a:buChar char="■"/>
              <a:defRPr sz="1600">
                <a:solidFill>
                  <a:schemeClr val="lt1"/>
                </a:solidFill>
              </a:defRPr>
            </a:lvl3pPr>
            <a:lvl4pPr indent="-330200" lvl="3" marL="1828800" algn="l">
              <a:lnSpc>
                <a:spcPct val="100000"/>
              </a:lnSpc>
              <a:spcBef>
                <a:spcPts val="1600"/>
              </a:spcBef>
              <a:spcAft>
                <a:spcPts val="0"/>
              </a:spcAft>
              <a:buClr>
                <a:schemeClr val="lt1"/>
              </a:buClr>
              <a:buSzPts val="1600"/>
              <a:buChar char="●"/>
              <a:defRPr sz="1600">
                <a:solidFill>
                  <a:schemeClr val="lt1"/>
                </a:solidFill>
              </a:defRPr>
            </a:lvl4pPr>
            <a:lvl5pPr indent="-330200" lvl="4" marL="2286000" algn="l">
              <a:lnSpc>
                <a:spcPct val="100000"/>
              </a:lnSpc>
              <a:spcBef>
                <a:spcPts val="1600"/>
              </a:spcBef>
              <a:spcAft>
                <a:spcPts val="0"/>
              </a:spcAft>
              <a:buClr>
                <a:schemeClr val="lt1"/>
              </a:buClr>
              <a:buSzPts val="1600"/>
              <a:buChar char="○"/>
              <a:defRPr sz="1600">
                <a:solidFill>
                  <a:schemeClr val="lt1"/>
                </a:solidFill>
              </a:defRPr>
            </a:lvl5pPr>
            <a:lvl6pPr indent="-330200" lvl="5" marL="2743200" algn="l">
              <a:lnSpc>
                <a:spcPct val="100000"/>
              </a:lnSpc>
              <a:spcBef>
                <a:spcPts val="1600"/>
              </a:spcBef>
              <a:spcAft>
                <a:spcPts val="0"/>
              </a:spcAft>
              <a:buClr>
                <a:schemeClr val="lt1"/>
              </a:buClr>
              <a:buSzPts val="1600"/>
              <a:buChar char="■"/>
              <a:defRPr sz="1600">
                <a:solidFill>
                  <a:schemeClr val="lt1"/>
                </a:solidFill>
              </a:defRPr>
            </a:lvl6pPr>
            <a:lvl7pPr indent="-330200" lvl="6" marL="3200400" algn="l">
              <a:lnSpc>
                <a:spcPct val="100000"/>
              </a:lnSpc>
              <a:spcBef>
                <a:spcPts val="1600"/>
              </a:spcBef>
              <a:spcAft>
                <a:spcPts val="0"/>
              </a:spcAft>
              <a:buClr>
                <a:schemeClr val="lt1"/>
              </a:buClr>
              <a:buSzPts val="1600"/>
              <a:buChar char="●"/>
              <a:defRPr sz="1600">
                <a:solidFill>
                  <a:schemeClr val="lt1"/>
                </a:solidFill>
              </a:defRPr>
            </a:lvl7pPr>
            <a:lvl8pPr indent="-330200" lvl="7" marL="3657600" algn="l">
              <a:lnSpc>
                <a:spcPct val="100000"/>
              </a:lnSpc>
              <a:spcBef>
                <a:spcPts val="1600"/>
              </a:spcBef>
              <a:spcAft>
                <a:spcPts val="0"/>
              </a:spcAft>
              <a:buClr>
                <a:schemeClr val="lt1"/>
              </a:buClr>
              <a:buSzPts val="1600"/>
              <a:buChar char="○"/>
              <a:defRPr sz="1600">
                <a:solidFill>
                  <a:schemeClr val="lt1"/>
                </a:solidFill>
              </a:defRPr>
            </a:lvl8pPr>
            <a:lvl9pPr indent="-330200" lvl="8" marL="411480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5"/>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500"/>
              <a:buNone/>
              <a:defRPr b="1" sz="45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105" name="Google Shape;105;p25"/>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6"/>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28"/>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9"/>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30"/>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31"/>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118" name="Google Shape;118;p31"/>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accent1"/>
              </a:buClr>
              <a:buSzPts val="1800"/>
              <a:buChar char="●"/>
              <a:defRPr>
                <a:solidFill>
                  <a:schemeClr val="accent1"/>
                </a:solidFill>
              </a:defRPr>
            </a:lvl1pPr>
            <a:lvl2pPr indent="-342900" lvl="1" marL="91440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32"/>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21" name="Google Shape;121;p32"/>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22" name="Google Shape;122;p32"/>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23" name="Google Shape;123;p32"/>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24" name="Google Shape;124;p32"/>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33"/>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27" name="Google Shape;127;p33"/>
          <p:cNvSpPr txBox="1"/>
          <p:nvPr>
            <p:ph idx="2"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33"/>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29" name="Google Shape;129;p33"/>
          <p:cNvSpPr txBox="1"/>
          <p:nvPr>
            <p:ph idx="3"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30" name="Google Shape;130;p33"/>
          <p:cNvSpPr txBox="1"/>
          <p:nvPr>
            <p:ph idx="4"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31" name="Google Shape;131;p33"/>
          <p:cNvSpPr txBox="1"/>
          <p:nvPr>
            <p:ph idx="5"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32" name="Google Shape;132;p33"/>
          <p:cNvSpPr txBox="1"/>
          <p:nvPr>
            <p:ph idx="6"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33" name="Google Shape;133;p33"/>
          <p:cNvSpPr txBox="1"/>
          <p:nvPr>
            <p:ph idx="7"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34" name="Google Shape;134;p33"/>
          <p:cNvSpPr txBox="1"/>
          <p:nvPr>
            <p:ph idx="8"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4"/>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37" name="Google Shape;137;p34"/>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38" name="Google Shape;138;p34"/>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39" name="Google Shape;139;p34"/>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40" name="Google Shape;140;p34"/>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41" name="Google Shape;141;p34"/>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3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6"/>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46" name="Google Shape;146;p36"/>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47" name="Google Shape;147;p36"/>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48" name="Google Shape;148;p36"/>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49" name="Google Shape;149;p36"/>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0" name="Google Shape;150;p36"/>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51" name="Google Shape;151;p36"/>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52" name="Google Shape;152;p36"/>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53" name="Google Shape;153;p36"/>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54" name="Google Shape;154;p36"/>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55" name="Google Shape;155;p36"/>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56" name="Google Shape;156;p36"/>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57" name="Google Shape;157;p36"/>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58" name="Shape 158"/>
        <p:cNvGrpSpPr/>
        <p:nvPr/>
      </p:nvGrpSpPr>
      <p:grpSpPr>
        <a:xfrm>
          <a:off x="0" y="0"/>
          <a:ext cx="0" cy="0"/>
          <a:chOff x="0" y="0"/>
          <a:chExt cx="0" cy="0"/>
        </a:xfrm>
      </p:grpSpPr>
      <p:sp>
        <p:nvSpPr>
          <p:cNvPr id="159" name="Google Shape;159;p37"/>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60" name="Google Shape;160;p37"/>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61" name="Google Shape;161;p37"/>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62" name="Shape 162"/>
        <p:cNvGrpSpPr/>
        <p:nvPr/>
      </p:nvGrpSpPr>
      <p:grpSpPr>
        <a:xfrm>
          <a:off x="0" y="0"/>
          <a:ext cx="0" cy="0"/>
          <a:chOff x="0" y="0"/>
          <a:chExt cx="0" cy="0"/>
        </a:xfrm>
      </p:grpSpPr>
      <p:sp>
        <p:nvSpPr>
          <p:cNvPr id="163" name="Google Shape;163;p38"/>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64" name="Google Shape;164;p38"/>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65" name="Google Shape;165;p38"/>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66" name="Google Shape;166;p38"/>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67" name="Google Shape;167;p38"/>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68" name="Google Shape;168;p38"/>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69" name="Google Shape;169;p38"/>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70" name="Google Shape;170;p38"/>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1" name="Google Shape;171;p38"/>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39"/>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74" name="Google Shape;174;p39"/>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75" name="Shape 175"/>
        <p:cNvGrpSpPr/>
        <p:nvPr/>
      </p:nvGrpSpPr>
      <p:grpSpPr>
        <a:xfrm>
          <a:off x="0" y="0"/>
          <a:ext cx="0" cy="0"/>
          <a:chOff x="0" y="0"/>
          <a:chExt cx="0" cy="0"/>
        </a:xfrm>
      </p:grpSpPr>
      <p:sp>
        <p:nvSpPr>
          <p:cNvPr id="176" name="Google Shape;176;p40"/>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77" name="Google Shape;177;p40"/>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78" name="Shape 178"/>
        <p:cNvGrpSpPr/>
        <p:nvPr/>
      </p:nvGrpSpPr>
      <p:grpSpPr>
        <a:xfrm>
          <a:off x="0" y="0"/>
          <a:ext cx="0" cy="0"/>
          <a:chOff x="0" y="0"/>
          <a:chExt cx="0" cy="0"/>
        </a:xfrm>
      </p:grpSpPr>
      <p:sp>
        <p:nvSpPr>
          <p:cNvPr id="179" name="Google Shape;179;p41"/>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80" name="Google Shape;180;p41"/>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p42"/>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83" name="Google Shape;183;p42"/>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84" name="Shape 184"/>
        <p:cNvGrpSpPr/>
        <p:nvPr/>
      </p:nvGrpSpPr>
      <p:grpSpPr>
        <a:xfrm>
          <a:off x="0" y="0"/>
          <a:ext cx="0" cy="0"/>
          <a:chOff x="0" y="0"/>
          <a:chExt cx="0" cy="0"/>
        </a:xfrm>
      </p:grpSpPr>
      <p:sp>
        <p:nvSpPr>
          <p:cNvPr id="185" name="Google Shape;185;p43"/>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86" name="Google Shape;186;p43"/>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
        <p:nvSpPr>
          <p:cNvPr id="187" name="Google Shape;187;p4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 sz="1000" u="none" cap="none" strike="noStrike">
                <a:solidFill>
                  <a:schemeClr val="hlink"/>
                </a:solidFill>
                <a:uFill>
                  <a:noFill/>
                </a:uFill>
                <a:latin typeface="Montserrat Medium"/>
                <a:ea typeface="Montserrat Medium"/>
                <a:cs typeface="Montserrat Medium"/>
                <a:sym typeface="Montserrat Medium"/>
                <a:hlinkClick r:id="rId3"/>
              </a:rPr>
              <a:t>Slidesgo</a:t>
            </a:r>
            <a:r>
              <a:rPr b="0" i="0" lang="en" sz="1000" u="none" cap="none" strike="noStrike">
                <a:solidFill>
                  <a:schemeClr val="accent1"/>
                </a:solidFill>
                <a:latin typeface="Montserrat Medium"/>
                <a:ea typeface="Montserrat Medium"/>
                <a:cs typeface="Montserrat Medium"/>
                <a:sym typeface="Montserrat Medium"/>
              </a:rPr>
              <a:t>, including icons by </a:t>
            </a:r>
            <a:r>
              <a:rPr b="0" i="0" lang="en" sz="1000" u="none" cap="none" strike="noStrike">
                <a:solidFill>
                  <a:schemeClr val="hlink"/>
                </a:solidFill>
                <a:uFill>
                  <a:noFill/>
                </a:uFill>
                <a:latin typeface="Montserrat Medium"/>
                <a:ea typeface="Montserrat Medium"/>
                <a:cs typeface="Montserrat Medium"/>
                <a:sym typeface="Montserrat Medium"/>
                <a:hlinkClick r:id="rId4"/>
              </a:rPr>
              <a:t>Flaticon</a:t>
            </a:r>
            <a:r>
              <a:rPr b="0" i="0" lang="en" sz="1000" u="none" cap="none" strike="noStrike">
                <a:solidFill>
                  <a:schemeClr val="accent1"/>
                </a:solidFill>
                <a:latin typeface="Montserrat Medium"/>
                <a:ea typeface="Montserrat Medium"/>
                <a:cs typeface="Montserrat Medium"/>
                <a:sym typeface="Montserrat Medium"/>
              </a:rPr>
              <a:t>, and infographics &amp; images by </a:t>
            </a:r>
            <a:r>
              <a:rPr b="0" i="0" lang="en" sz="1000" u="none" cap="none" strike="noStrike">
                <a:solidFill>
                  <a:schemeClr val="hlink"/>
                </a:solidFill>
                <a:uFill>
                  <a:noFill/>
                </a:uFill>
                <a:latin typeface="Montserrat Medium"/>
                <a:ea typeface="Montserrat Medium"/>
                <a:cs typeface="Montserrat Medium"/>
                <a:sym typeface="Montserrat Medium"/>
                <a:hlinkClick r:id="rId5"/>
              </a:rPr>
              <a:t>Freepik</a:t>
            </a:r>
            <a:r>
              <a:rPr b="0" i="0" lang="en" sz="1000" u="none" cap="none" strike="noStrike">
                <a:solidFill>
                  <a:schemeClr val="accent1"/>
                </a:solidFill>
                <a:latin typeface="Montserrat Medium"/>
                <a:ea typeface="Montserrat Medium"/>
                <a:cs typeface="Montserrat Medium"/>
                <a:sym typeface="Montserrat Medium"/>
              </a:rPr>
              <a:t>. </a:t>
            </a:r>
            <a:endParaRPr b="0" i="0" sz="10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88" name="Shape 188"/>
        <p:cNvGrpSpPr/>
        <p:nvPr/>
      </p:nvGrpSpPr>
      <p:grpSpPr>
        <a:xfrm>
          <a:off x="0" y="0"/>
          <a:ext cx="0" cy="0"/>
          <a:chOff x="0" y="0"/>
          <a:chExt cx="0" cy="0"/>
        </a:xfrm>
      </p:grpSpPr>
      <p:sp>
        <p:nvSpPr>
          <p:cNvPr id="189" name="Google Shape;189;p44"/>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90" name="Google Shape;190;p44"/>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4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93" name="Google Shape;193;p45"/>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46"/>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96" name="Google Shape;196;p46"/>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97" name="Google Shape;197;p46"/>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98" name="Shape 19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theme" Target="../theme/theme2.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0.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59.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49.png"/><Relationship Id="rId4" Type="http://schemas.openxmlformats.org/officeDocument/2006/relationships/image" Target="../media/image56.png"/><Relationship Id="rId5" Type="http://schemas.openxmlformats.org/officeDocument/2006/relationships/image" Target="../media/image60.png"/><Relationship Id="rId6" Type="http://schemas.openxmlformats.org/officeDocument/2006/relationships/image" Target="../media/image63.png"/><Relationship Id="rId7" Type="http://schemas.openxmlformats.org/officeDocument/2006/relationships/image" Target="../media/image51.png"/><Relationship Id="rId8" Type="http://schemas.openxmlformats.org/officeDocument/2006/relationships/image" Target="../media/image5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7.png"/><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61.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69.png"/><Relationship Id="rId4" Type="http://schemas.openxmlformats.org/officeDocument/2006/relationships/image" Target="../media/image67.png"/><Relationship Id="rId5" Type="http://schemas.openxmlformats.org/officeDocument/2006/relationships/image" Target="../media/image76.png"/><Relationship Id="rId6" Type="http://schemas.openxmlformats.org/officeDocument/2006/relationships/image" Target="../media/image7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68.png"/><Relationship Id="rId4" Type="http://schemas.openxmlformats.org/officeDocument/2006/relationships/image" Target="../media/image72.png"/><Relationship Id="rId5" Type="http://schemas.openxmlformats.org/officeDocument/2006/relationships/image" Target="../media/image65.png"/><Relationship Id="rId6" Type="http://schemas.openxmlformats.org/officeDocument/2006/relationships/image" Target="../media/image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73.pn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6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8.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3.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4.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43.png"/><Relationship Id="rId6"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45.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8"/>
          <p:cNvSpPr txBox="1"/>
          <p:nvPr>
            <p:ph type="ctrTitle"/>
          </p:nvPr>
        </p:nvSpPr>
        <p:spPr>
          <a:xfrm>
            <a:off x="107100" y="2115725"/>
            <a:ext cx="9072000" cy="644700"/>
          </a:xfrm>
          <a:prstGeom prst="rect">
            <a:avLst/>
          </a:prstGeom>
          <a:noFill/>
          <a:ln>
            <a:noFill/>
          </a:ln>
          <a:effectLst>
            <a:outerShdw blurRad="142875" rotWithShape="0" algn="bl" dir="8760000" dist="19050">
              <a:srgbClr val="76A5AF">
                <a:alpha val="49803"/>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sz="4200"/>
              <a:t>DỰ ĐOÁN GIÁ KIM CƯƠNG</a:t>
            </a:r>
            <a:endParaRPr sz="4200"/>
          </a:p>
        </p:txBody>
      </p:sp>
      <p:sp>
        <p:nvSpPr>
          <p:cNvPr id="204" name="Google Shape;204;p48"/>
          <p:cNvSpPr txBox="1"/>
          <p:nvPr>
            <p:ph idx="1" type="subTitle"/>
          </p:nvPr>
        </p:nvSpPr>
        <p:spPr>
          <a:xfrm>
            <a:off x="2168100" y="3336750"/>
            <a:ext cx="4726800" cy="169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200" u="sng">
                <a:solidFill>
                  <a:schemeClr val="lt1"/>
                </a:solidFill>
                <a:latin typeface="Patrick Hand"/>
                <a:ea typeface="Patrick Hand"/>
                <a:cs typeface="Patrick Hand"/>
                <a:sym typeface="Patrick Hand"/>
              </a:rPr>
              <a:t>NHÓM 9</a:t>
            </a:r>
            <a:endParaRPr b="1" sz="2100">
              <a:latin typeface="Patrick Hand"/>
              <a:ea typeface="Patrick Hand"/>
              <a:cs typeface="Patrick Hand"/>
              <a:sym typeface="Patrick Hand"/>
            </a:endParaRPr>
          </a:p>
          <a:p>
            <a:pPr indent="457200" lvl="0" marL="0" rtl="0" algn="l">
              <a:lnSpc>
                <a:spcPct val="100000"/>
              </a:lnSpc>
              <a:spcBef>
                <a:spcPts val="0"/>
              </a:spcBef>
              <a:spcAft>
                <a:spcPts val="0"/>
              </a:spcAft>
              <a:buNone/>
            </a:pPr>
            <a:r>
              <a:rPr b="1" lang="en" sz="2100">
                <a:solidFill>
                  <a:schemeClr val="dk2"/>
                </a:solidFill>
                <a:latin typeface="Patrick Hand"/>
                <a:ea typeface="Patrick Hand"/>
                <a:cs typeface="Patrick Hand"/>
                <a:sym typeface="Patrick Hand"/>
              </a:rPr>
              <a:t>Giáp Ngọc Hiệu			102200254</a:t>
            </a:r>
            <a:endParaRPr b="1" sz="2100">
              <a:solidFill>
                <a:schemeClr val="dk2"/>
              </a:solidFill>
              <a:latin typeface="Patrick Hand"/>
              <a:ea typeface="Patrick Hand"/>
              <a:cs typeface="Patrick Hand"/>
              <a:sym typeface="Patrick Hand"/>
            </a:endParaRPr>
          </a:p>
          <a:p>
            <a:pPr indent="457200" lvl="0" marL="0" rtl="0" algn="l">
              <a:lnSpc>
                <a:spcPct val="100000"/>
              </a:lnSpc>
              <a:spcBef>
                <a:spcPts val="0"/>
              </a:spcBef>
              <a:spcAft>
                <a:spcPts val="0"/>
              </a:spcAft>
              <a:buNone/>
            </a:pPr>
            <a:r>
              <a:rPr b="1" lang="en" sz="2100">
                <a:latin typeface="Patrick Hand"/>
                <a:ea typeface="Patrick Hand"/>
                <a:cs typeface="Patrick Hand"/>
                <a:sym typeface="Patrick Hand"/>
              </a:rPr>
              <a:t>Nguyễn Nho Song Hoàng	102200257</a:t>
            </a:r>
            <a:endParaRPr b="1" sz="2100">
              <a:latin typeface="Patrick Hand"/>
              <a:ea typeface="Patrick Hand"/>
              <a:cs typeface="Patrick Hand"/>
              <a:sym typeface="Patrick Hand"/>
            </a:endParaRPr>
          </a:p>
          <a:p>
            <a:pPr indent="457200" lvl="0" marL="0" rtl="0" algn="l">
              <a:lnSpc>
                <a:spcPct val="100000"/>
              </a:lnSpc>
              <a:spcBef>
                <a:spcPts val="0"/>
              </a:spcBef>
              <a:spcAft>
                <a:spcPts val="0"/>
              </a:spcAft>
              <a:buNone/>
            </a:pPr>
            <a:r>
              <a:rPr b="1" lang="en" sz="2100">
                <a:solidFill>
                  <a:schemeClr val="dk2"/>
                </a:solidFill>
                <a:latin typeface="Patrick Hand"/>
                <a:ea typeface="Patrick Hand"/>
                <a:cs typeface="Patrick Hand"/>
                <a:sym typeface="Patrick Hand"/>
              </a:rPr>
              <a:t>Lê Tự Minh Tuấn			102200292</a:t>
            </a:r>
            <a:endParaRPr b="1" sz="2100">
              <a:solidFill>
                <a:schemeClr val="dk2"/>
              </a:solidFill>
              <a:latin typeface="Patrick Hand"/>
              <a:ea typeface="Patrick Hand"/>
              <a:cs typeface="Patrick Hand"/>
              <a:sym typeface="Patrick Hand"/>
            </a:endParaRPr>
          </a:p>
        </p:txBody>
      </p:sp>
      <p:sp>
        <p:nvSpPr>
          <p:cNvPr id="205" name="Google Shape;205;p48"/>
          <p:cNvSpPr txBox="1"/>
          <p:nvPr>
            <p:ph type="ctrTitle"/>
          </p:nvPr>
        </p:nvSpPr>
        <p:spPr>
          <a:xfrm>
            <a:off x="2941650" y="2838288"/>
            <a:ext cx="3260700" cy="464700"/>
          </a:xfrm>
          <a:prstGeom prst="rect">
            <a:avLst/>
          </a:prstGeom>
          <a:noFill/>
          <a:ln>
            <a:noFill/>
          </a:ln>
          <a:effectLst>
            <a:outerShdw blurRad="100013" rotWithShape="0" algn="bl" dir="8460000" dist="19050">
              <a:srgbClr val="76A5AF">
                <a:alpha val="49803"/>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i="1" lang="en" sz="2800">
                <a:solidFill>
                  <a:srgbClr val="A6B6FF"/>
                </a:solidFill>
                <a:latin typeface="Patrick Hand"/>
                <a:ea typeface="Patrick Hand"/>
                <a:cs typeface="Patrick Hand"/>
                <a:sym typeface="Patrick Hand"/>
              </a:rPr>
              <a:t>Khoa học dữ liệu</a:t>
            </a:r>
            <a:endParaRPr i="1" sz="2800">
              <a:solidFill>
                <a:srgbClr val="A6B6FF"/>
              </a:solidFill>
              <a:latin typeface="Patrick Hand"/>
              <a:ea typeface="Patrick Hand"/>
              <a:cs typeface="Patrick Hand"/>
              <a:sym typeface="Patrick Hand"/>
            </a:endParaRPr>
          </a:p>
        </p:txBody>
      </p:sp>
      <p:cxnSp>
        <p:nvCxnSpPr>
          <p:cNvPr id="206" name="Google Shape;206;p48"/>
          <p:cNvCxnSpPr/>
          <p:nvPr/>
        </p:nvCxnSpPr>
        <p:spPr>
          <a:xfrm>
            <a:off x="3015425" y="2760425"/>
            <a:ext cx="3168000" cy="0"/>
          </a:xfrm>
          <a:prstGeom prst="straightConnector1">
            <a:avLst/>
          </a:prstGeom>
          <a:noFill/>
          <a:ln cap="flat" cmpd="sng" w="2857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
        <p:nvSpPr>
          <p:cNvPr id="207" name="Google Shape;207;p48"/>
          <p:cNvSpPr txBox="1"/>
          <p:nvPr>
            <p:ph type="ctrTitle"/>
          </p:nvPr>
        </p:nvSpPr>
        <p:spPr>
          <a:xfrm>
            <a:off x="722550" y="158775"/>
            <a:ext cx="7841100" cy="747000"/>
          </a:xfrm>
          <a:prstGeom prst="rect">
            <a:avLst/>
          </a:prstGeom>
          <a:noFill/>
          <a:ln>
            <a:noFill/>
          </a:ln>
          <a:effectLst>
            <a:outerShdw blurRad="142875" rotWithShape="0" algn="bl" dir="8760000" dist="19050">
              <a:srgbClr val="76A5AF">
                <a:alpha val="49800"/>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sz="2200"/>
              <a:t>TRƯỜNG ĐẠI HỌC BÁCH KHOA - ĐẠI HỌC ĐÀ NẴNG</a:t>
            </a:r>
            <a:endParaRPr sz="2200"/>
          </a:p>
          <a:p>
            <a:pPr indent="0" lvl="0" marL="0" rtl="0" algn="ctr">
              <a:lnSpc>
                <a:spcPct val="100000"/>
              </a:lnSpc>
              <a:spcBef>
                <a:spcPts val="0"/>
              </a:spcBef>
              <a:spcAft>
                <a:spcPts val="0"/>
              </a:spcAft>
              <a:buSzPts val="3600"/>
              <a:buNone/>
            </a:pPr>
            <a:r>
              <a:rPr lang="en" sz="2200">
                <a:solidFill>
                  <a:srgbClr val="FF9900"/>
                </a:solidFill>
              </a:rPr>
              <a:t>KHOA CÔNG NGHỆ THÔNG TIN</a:t>
            </a:r>
            <a:endParaRPr sz="2200">
              <a:solidFill>
                <a:srgbClr val="FF9900"/>
              </a:solidFill>
            </a:endParaRPr>
          </a:p>
        </p:txBody>
      </p:sp>
      <p:pic>
        <p:nvPicPr>
          <p:cNvPr id="208" name="Google Shape;208;p48"/>
          <p:cNvPicPr preferRelativeResize="0"/>
          <p:nvPr/>
        </p:nvPicPr>
        <p:blipFill>
          <a:blip r:embed="rId3">
            <a:alphaModFix/>
          </a:blip>
          <a:stretch>
            <a:fillRect/>
          </a:stretch>
        </p:blipFill>
        <p:spPr>
          <a:xfrm>
            <a:off x="4113625" y="973275"/>
            <a:ext cx="916725" cy="916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7"/>
          <p:cNvSpPr txBox="1"/>
          <p:nvPr>
            <p:ph idx="4294967295" type="title"/>
          </p:nvPr>
        </p:nvSpPr>
        <p:spPr>
          <a:xfrm>
            <a:off x="101250" y="0"/>
            <a:ext cx="7902000" cy="6441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Clr>
                <a:schemeClr val="lt1"/>
              </a:buClr>
              <a:buSzPts val="1900"/>
              <a:buFont typeface="Patrick Hand"/>
              <a:buChar char="-"/>
            </a:pPr>
            <a:r>
              <a:rPr b="1" lang="en" sz="1900">
                <a:latin typeface="Patrick Hand"/>
                <a:ea typeface="Patrick Hand"/>
                <a:cs typeface="Patrick Hand"/>
                <a:sym typeface="Patrick Hand"/>
              </a:rPr>
              <a:t>Áp dụng các phương pháp xử lý ngoại lệ: drop các giá trị nằm xa phân bố, xử lý ngoại lệ cho phân bố lệch và phân bố chuẩn cho Length, Width, Depth</a:t>
            </a:r>
            <a:endParaRPr b="1" sz="1900">
              <a:solidFill>
                <a:schemeClr val="lt1"/>
              </a:solidFill>
              <a:latin typeface="Patrick Hand"/>
              <a:ea typeface="Patrick Hand"/>
              <a:cs typeface="Patrick Hand"/>
              <a:sym typeface="Patrick Hand"/>
            </a:endParaRPr>
          </a:p>
          <a:p>
            <a:pPr indent="0" lvl="0" marL="914400" rtl="0" algn="just">
              <a:spcBef>
                <a:spcPts val="0"/>
              </a:spcBef>
              <a:spcAft>
                <a:spcPts val="0"/>
              </a:spcAft>
              <a:buNone/>
            </a:pPr>
            <a:r>
              <a:t/>
            </a:r>
            <a:endParaRPr b="1" sz="1900">
              <a:solidFill>
                <a:schemeClr val="lt1"/>
              </a:solidFill>
              <a:latin typeface="Patrick Hand"/>
              <a:ea typeface="Patrick Hand"/>
              <a:cs typeface="Patrick Hand"/>
              <a:sym typeface="Patrick Hand"/>
            </a:endParaRPr>
          </a:p>
        </p:txBody>
      </p:sp>
      <p:pic>
        <p:nvPicPr>
          <p:cNvPr id="317" name="Google Shape;317;p57"/>
          <p:cNvPicPr preferRelativeResize="0"/>
          <p:nvPr/>
        </p:nvPicPr>
        <p:blipFill>
          <a:blip r:embed="rId3">
            <a:alphaModFix/>
          </a:blip>
          <a:stretch>
            <a:fillRect/>
          </a:stretch>
        </p:blipFill>
        <p:spPr>
          <a:xfrm>
            <a:off x="1374950" y="713725"/>
            <a:ext cx="6070301" cy="2072376"/>
          </a:xfrm>
          <a:prstGeom prst="rect">
            <a:avLst/>
          </a:prstGeom>
          <a:noFill/>
          <a:ln>
            <a:noFill/>
          </a:ln>
        </p:spPr>
      </p:pic>
      <p:pic>
        <p:nvPicPr>
          <p:cNvPr id="318" name="Google Shape;318;p57"/>
          <p:cNvPicPr preferRelativeResize="0"/>
          <p:nvPr/>
        </p:nvPicPr>
        <p:blipFill>
          <a:blip r:embed="rId4">
            <a:alphaModFix/>
          </a:blip>
          <a:stretch>
            <a:fillRect/>
          </a:stretch>
        </p:blipFill>
        <p:spPr>
          <a:xfrm>
            <a:off x="1374950" y="2928259"/>
            <a:ext cx="6070301" cy="212134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8"/>
          <p:cNvSpPr txBox="1"/>
          <p:nvPr>
            <p:ph type="title"/>
          </p:nvPr>
        </p:nvSpPr>
        <p:spPr>
          <a:xfrm>
            <a:off x="0" y="0"/>
            <a:ext cx="7902000" cy="5010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Clr>
                <a:schemeClr val="dk2"/>
              </a:buClr>
              <a:buSzPts val="1900"/>
              <a:buFont typeface="Patrick Hand"/>
              <a:buChar char="●"/>
            </a:pPr>
            <a:r>
              <a:rPr b="1" lang="en" sz="1900">
                <a:solidFill>
                  <a:schemeClr val="dk2"/>
                </a:solidFill>
                <a:latin typeface="Patrick Hand"/>
                <a:ea typeface="Patrick Hand"/>
                <a:cs typeface="Patrick Hand"/>
                <a:sym typeface="Patrick Hand"/>
              </a:rPr>
              <a:t>Tương quan</a:t>
            </a:r>
            <a:r>
              <a:rPr b="1" lang="en" sz="1900">
                <a:solidFill>
                  <a:schemeClr val="dk2"/>
                </a:solidFill>
                <a:latin typeface="Patrick Hand"/>
                <a:ea typeface="Patrick Hand"/>
                <a:cs typeface="Patrick Hand"/>
                <a:sym typeface="Patrick Hand"/>
              </a:rPr>
              <a:t> với Log_Price</a:t>
            </a:r>
            <a:endParaRPr b="1" sz="1900">
              <a:solidFill>
                <a:schemeClr val="dk2"/>
              </a:solidFill>
              <a:latin typeface="Patrick Hand"/>
              <a:ea typeface="Patrick Hand"/>
              <a:cs typeface="Patrick Hand"/>
              <a:sym typeface="Patrick Hand"/>
            </a:endParaRPr>
          </a:p>
          <a:p>
            <a:pPr indent="0" lvl="0" marL="914400" rtl="0" algn="just">
              <a:spcBef>
                <a:spcPts val="0"/>
              </a:spcBef>
              <a:spcAft>
                <a:spcPts val="0"/>
              </a:spcAft>
              <a:buNone/>
            </a:pPr>
            <a:r>
              <a:t/>
            </a:r>
            <a:endParaRPr b="1" sz="1900">
              <a:solidFill>
                <a:schemeClr val="dk2"/>
              </a:solidFill>
              <a:latin typeface="Patrick Hand"/>
              <a:ea typeface="Patrick Hand"/>
              <a:cs typeface="Patrick Hand"/>
              <a:sym typeface="Patrick Hand"/>
            </a:endParaRPr>
          </a:p>
        </p:txBody>
      </p:sp>
      <p:pic>
        <p:nvPicPr>
          <p:cNvPr id="324" name="Google Shape;324;p58"/>
          <p:cNvPicPr preferRelativeResize="0"/>
          <p:nvPr/>
        </p:nvPicPr>
        <p:blipFill>
          <a:blip r:embed="rId3">
            <a:alphaModFix/>
          </a:blip>
          <a:stretch>
            <a:fillRect/>
          </a:stretch>
        </p:blipFill>
        <p:spPr>
          <a:xfrm>
            <a:off x="1431000" y="496500"/>
            <a:ext cx="5960250" cy="2169750"/>
          </a:xfrm>
          <a:prstGeom prst="rect">
            <a:avLst/>
          </a:prstGeom>
          <a:noFill/>
          <a:ln>
            <a:noFill/>
          </a:ln>
        </p:spPr>
      </p:pic>
      <p:pic>
        <p:nvPicPr>
          <p:cNvPr id="325" name="Google Shape;325;p58"/>
          <p:cNvPicPr preferRelativeResize="0"/>
          <p:nvPr/>
        </p:nvPicPr>
        <p:blipFill>
          <a:blip r:embed="rId4">
            <a:alphaModFix/>
          </a:blip>
          <a:stretch>
            <a:fillRect/>
          </a:stretch>
        </p:blipFill>
        <p:spPr>
          <a:xfrm>
            <a:off x="1431000" y="2822050"/>
            <a:ext cx="5960250" cy="21563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9"/>
          <p:cNvSpPr txBox="1"/>
          <p:nvPr>
            <p:ph type="title"/>
          </p:nvPr>
        </p:nvSpPr>
        <p:spPr>
          <a:xfrm>
            <a:off x="0" y="0"/>
            <a:ext cx="7902000" cy="5010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Clr>
                <a:schemeClr val="lt2"/>
              </a:buClr>
              <a:buSzPts val="1900"/>
              <a:buFont typeface="Patrick Hand"/>
              <a:buChar char="●"/>
            </a:pPr>
            <a:r>
              <a:rPr b="1" lang="en" sz="1900">
                <a:solidFill>
                  <a:schemeClr val="lt1"/>
                </a:solidFill>
                <a:latin typeface="Patrick Hand"/>
                <a:ea typeface="Patrick Hand"/>
                <a:cs typeface="Patrick Hand"/>
                <a:sym typeface="Patrick Hand"/>
              </a:rPr>
              <a:t>Cut, Color, Clarity, Carat và Log_Price</a:t>
            </a:r>
            <a:endParaRPr b="1" sz="1900">
              <a:solidFill>
                <a:schemeClr val="lt1"/>
              </a:solidFill>
              <a:latin typeface="Patrick Hand"/>
              <a:ea typeface="Patrick Hand"/>
              <a:cs typeface="Patrick Hand"/>
              <a:sym typeface="Patrick Hand"/>
            </a:endParaRPr>
          </a:p>
          <a:p>
            <a:pPr indent="0" lvl="0" marL="914400" rtl="0" algn="just">
              <a:spcBef>
                <a:spcPts val="0"/>
              </a:spcBef>
              <a:spcAft>
                <a:spcPts val="0"/>
              </a:spcAft>
              <a:buNone/>
            </a:pPr>
            <a:r>
              <a:t/>
            </a:r>
            <a:endParaRPr b="1" sz="1900">
              <a:solidFill>
                <a:schemeClr val="lt1"/>
              </a:solidFill>
              <a:latin typeface="Patrick Hand"/>
              <a:ea typeface="Patrick Hand"/>
              <a:cs typeface="Patrick Hand"/>
              <a:sym typeface="Patrick Hand"/>
            </a:endParaRPr>
          </a:p>
        </p:txBody>
      </p:sp>
      <p:pic>
        <p:nvPicPr>
          <p:cNvPr id="331" name="Google Shape;331;p59"/>
          <p:cNvPicPr preferRelativeResize="0"/>
          <p:nvPr/>
        </p:nvPicPr>
        <p:blipFill>
          <a:blip r:embed="rId3">
            <a:alphaModFix/>
          </a:blip>
          <a:stretch>
            <a:fillRect/>
          </a:stretch>
        </p:blipFill>
        <p:spPr>
          <a:xfrm>
            <a:off x="270813" y="474000"/>
            <a:ext cx="2879050" cy="2191649"/>
          </a:xfrm>
          <a:prstGeom prst="rect">
            <a:avLst/>
          </a:prstGeom>
          <a:noFill/>
          <a:ln>
            <a:noFill/>
          </a:ln>
        </p:spPr>
      </p:pic>
      <p:pic>
        <p:nvPicPr>
          <p:cNvPr id="332" name="Google Shape;332;p59"/>
          <p:cNvPicPr preferRelativeResize="0"/>
          <p:nvPr/>
        </p:nvPicPr>
        <p:blipFill>
          <a:blip r:embed="rId4">
            <a:alphaModFix/>
          </a:blip>
          <a:stretch>
            <a:fillRect/>
          </a:stretch>
        </p:blipFill>
        <p:spPr>
          <a:xfrm>
            <a:off x="3215537" y="467550"/>
            <a:ext cx="2879050" cy="2204576"/>
          </a:xfrm>
          <a:prstGeom prst="rect">
            <a:avLst/>
          </a:prstGeom>
          <a:noFill/>
          <a:ln>
            <a:noFill/>
          </a:ln>
        </p:spPr>
      </p:pic>
      <p:pic>
        <p:nvPicPr>
          <p:cNvPr id="333" name="Google Shape;333;p59"/>
          <p:cNvPicPr preferRelativeResize="0"/>
          <p:nvPr/>
        </p:nvPicPr>
        <p:blipFill>
          <a:blip r:embed="rId5">
            <a:alphaModFix/>
          </a:blip>
          <a:stretch>
            <a:fillRect/>
          </a:stretch>
        </p:blipFill>
        <p:spPr>
          <a:xfrm>
            <a:off x="6160262" y="467550"/>
            <a:ext cx="2793924" cy="2204576"/>
          </a:xfrm>
          <a:prstGeom prst="rect">
            <a:avLst/>
          </a:prstGeom>
          <a:noFill/>
          <a:ln>
            <a:noFill/>
          </a:ln>
        </p:spPr>
      </p:pic>
      <p:pic>
        <p:nvPicPr>
          <p:cNvPr id="334" name="Google Shape;334;p59"/>
          <p:cNvPicPr preferRelativeResize="0"/>
          <p:nvPr/>
        </p:nvPicPr>
        <p:blipFill>
          <a:blip r:embed="rId6">
            <a:alphaModFix/>
          </a:blip>
          <a:stretch>
            <a:fillRect/>
          </a:stretch>
        </p:blipFill>
        <p:spPr>
          <a:xfrm>
            <a:off x="270813" y="2740950"/>
            <a:ext cx="2879050" cy="2259650"/>
          </a:xfrm>
          <a:prstGeom prst="rect">
            <a:avLst/>
          </a:prstGeom>
          <a:noFill/>
          <a:ln>
            <a:noFill/>
          </a:ln>
        </p:spPr>
      </p:pic>
      <p:pic>
        <p:nvPicPr>
          <p:cNvPr id="335" name="Google Shape;335;p59"/>
          <p:cNvPicPr preferRelativeResize="0"/>
          <p:nvPr/>
        </p:nvPicPr>
        <p:blipFill>
          <a:blip r:embed="rId7">
            <a:alphaModFix/>
          </a:blip>
          <a:stretch>
            <a:fillRect/>
          </a:stretch>
        </p:blipFill>
        <p:spPr>
          <a:xfrm>
            <a:off x="3215538" y="2744200"/>
            <a:ext cx="2879050" cy="2259650"/>
          </a:xfrm>
          <a:prstGeom prst="rect">
            <a:avLst/>
          </a:prstGeom>
          <a:noFill/>
          <a:ln>
            <a:noFill/>
          </a:ln>
        </p:spPr>
      </p:pic>
      <p:pic>
        <p:nvPicPr>
          <p:cNvPr id="336" name="Google Shape;336;p59"/>
          <p:cNvPicPr preferRelativeResize="0"/>
          <p:nvPr/>
        </p:nvPicPr>
        <p:blipFill>
          <a:blip r:embed="rId8">
            <a:alphaModFix/>
          </a:blip>
          <a:stretch>
            <a:fillRect/>
          </a:stretch>
        </p:blipFill>
        <p:spPr>
          <a:xfrm>
            <a:off x="6160263" y="2744200"/>
            <a:ext cx="2793924" cy="2259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0"/>
          <p:cNvSpPr txBox="1"/>
          <p:nvPr>
            <p:ph idx="4294967295" type="title"/>
          </p:nvPr>
        </p:nvSpPr>
        <p:spPr>
          <a:xfrm>
            <a:off x="0" y="60750"/>
            <a:ext cx="7902000" cy="4239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Clr>
                <a:schemeClr val="lt2"/>
              </a:buClr>
              <a:buSzPts val="1900"/>
              <a:buFont typeface="Patrick Hand"/>
              <a:buChar char="●"/>
            </a:pPr>
            <a:r>
              <a:rPr b="1" lang="en" sz="1900">
                <a:latin typeface="Patrick Hand"/>
                <a:ea typeface="Patrick Hand"/>
                <a:cs typeface="Patrick Hand"/>
                <a:sym typeface="Patrick Hand"/>
              </a:rPr>
              <a:t>Feature selection (loại Price, %Depth và Table)</a:t>
            </a:r>
            <a:endParaRPr b="1" sz="1900">
              <a:solidFill>
                <a:schemeClr val="lt1"/>
              </a:solidFill>
              <a:latin typeface="Patrick Hand"/>
              <a:ea typeface="Patrick Hand"/>
              <a:cs typeface="Patrick Hand"/>
              <a:sym typeface="Patrick Hand"/>
            </a:endParaRPr>
          </a:p>
          <a:p>
            <a:pPr indent="0" lvl="0" marL="914400" rtl="0" algn="just">
              <a:spcBef>
                <a:spcPts val="0"/>
              </a:spcBef>
              <a:spcAft>
                <a:spcPts val="0"/>
              </a:spcAft>
              <a:buNone/>
            </a:pPr>
            <a:r>
              <a:t/>
            </a:r>
            <a:endParaRPr b="1" sz="1900">
              <a:solidFill>
                <a:schemeClr val="lt1"/>
              </a:solidFill>
              <a:latin typeface="Patrick Hand"/>
              <a:ea typeface="Patrick Hand"/>
              <a:cs typeface="Patrick Hand"/>
              <a:sym typeface="Patrick Hand"/>
            </a:endParaRPr>
          </a:p>
        </p:txBody>
      </p:sp>
      <p:pic>
        <p:nvPicPr>
          <p:cNvPr id="342" name="Google Shape;342;p60"/>
          <p:cNvPicPr preferRelativeResize="0"/>
          <p:nvPr/>
        </p:nvPicPr>
        <p:blipFill>
          <a:blip r:embed="rId3">
            <a:alphaModFix/>
          </a:blip>
          <a:stretch>
            <a:fillRect/>
          </a:stretch>
        </p:blipFill>
        <p:spPr>
          <a:xfrm>
            <a:off x="246900" y="592650"/>
            <a:ext cx="4123625" cy="2420225"/>
          </a:xfrm>
          <a:prstGeom prst="rect">
            <a:avLst/>
          </a:prstGeom>
          <a:noFill/>
          <a:ln>
            <a:noFill/>
          </a:ln>
        </p:spPr>
      </p:pic>
      <p:pic>
        <p:nvPicPr>
          <p:cNvPr id="343" name="Google Shape;343;p60"/>
          <p:cNvPicPr preferRelativeResize="0"/>
          <p:nvPr/>
        </p:nvPicPr>
        <p:blipFill>
          <a:blip r:embed="rId4">
            <a:alphaModFix/>
          </a:blip>
          <a:stretch>
            <a:fillRect/>
          </a:stretch>
        </p:blipFill>
        <p:spPr>
          <a:xfrm>
            <a:off x="4731150" y="592650"/>
            <a:ext cx="4129018" cy="2420225"/>
          </a:xfrm>
          <a:prstGeom prst="rect">
            <a:avLst/>
          </a:prstGeom>
          <a:noFill/>
          <a:ln>
            <a:noFill/>
          </a:ln>
        </p:spPr>
      </p:pic>
      <p:pic>
        <p:nvPicPr>
          <p:cNvPr id="344" name="Google Shape;344;p60"/>
          <p:cNvPicPr preferRelativeResize="0"/>
          <p:nvPr/>
        </p:nvPicPr>
        <p:blipFill>
          <a:blip r:embed="rId5">
            <a:alphaModFix/>
          </a:blip>
          <a:stretch>
            <a:fillRect/>
          </a:stretch>
        </p:blipFill>
        <p:spPr>
          <a:xfrm>
            <a:off x="246900" y="3469400"/>
            <a:ext cx="5834851" cy="1483025"/>
          </a:xfrm>
          <a:prstGeom prst="rect">
            <a:avLst/>
          </a:prstGeom>
          <a:noFill/>
          <a:ln>
            <a:noFill/>
          </a:ln>
        </p:spPr>
      </p:pic>
      <p:sp>
        <p:nvSpPr>
          <p:cNvPr id="345" name="Google Shape;345;p60"/>
          <p:cNvSpPr txBox="1"/>
          <p:nvPr>
            <p:ph idx="4294967295" type="title"/>
          </p:nvPr>
        </p:nvSpPr>
        <p:spPr>
          <a:xfrm>
            <a:off x="86325" y="3012875"/>
            <a:ext cx="4644900" cy="4239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Clr>
                <a:schemeClr val="lt2"/>
              </a:buClr>
              <a:buSzPts val="1900"/>
              <a:buFont typeface="Patrick Hand"/>
              <a:buChar char="●"/>
            </a:pPr>
            <a:r>
              <a:rPr b="1" lang="en" sz="1900">
                <a:solidFill>
                  <a:srgbClr val="FFFFFF"/>
                </a:solidFill>
                <a:latin typeface="Patrick Hand"/>
                <a:ea typeface="Patrick Hand"/>
                <a:cs typeface="Patrick Hand"/>
                <a:sym typeface="Patrick Hand"/>
              </a:rPr>
              <a:t>Label Encoder</a:t>
            </a:r>
            <a:endParaRPr b="1" sz="1900">
              <a:solidFill>
                <a:schemeClr val="lt1"/>
              </a:solidFill>
              <a:latin typeface="Patrick Hand"/>
              <a:ea typeface="Patrick Hand"/>
              <a:cs typeface="Patrick Hand"/>
              <a:sym typeface="Patrick Hand"/>
            </a:endParaRPr>
          </a:p>
          <a:p>
            <a:pPr indent="0" lvl="0" marL="914400" rtl="0" algn="just">
              <a:spcBef>
                <a:spcPts val="0"/>
              </a:spcBef>
              <a:spcAft>
                <a:spcPts val="0"/>
              </a:spcAft>
              <a:buNone/>
            </a:pPr>
            <a:r>
              <a:t/>
            </a:r>
            <a:endParaRPr b="1" sz="1900">
              <a:solidFill>
                <a:schemeClr val="lt1"/>
              </a:solidFill>
              <a:latin typeface="Patrick Hand"/>
              <a:ea typeface="Patrick Hand"/>
              <a:cs typeface="Patrick Hand"/>
              <a:sym typeface="Patrick Ha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1"/>
          <p:cNvSpPr txBox="1"/>
          <p:nvPr>
            <p:ph idx="4294967295" type="title"/>
          </p:nvPr>
        </p:nvSpPr>
        <p:spPr>
          <a:xfrm>
            <a:off x="0" y="47250"/>
            <a:ext cx="7902000" cy="4239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Clr>
                <a:schemeClr val="lt2"/>
              </a:buClr>
              <a:buSzPts val="1900"/>
              <a:buFont typeface="Patrick Hand"/>
              <a:buChar char="●"/>
            </a:pPr>
            <a:r>
              <a:rPr b="1" lang="en" sz="1900">
                <a:latin typeface="Patrick Hand"/>
                <a:ea typeface="Patrick Hand"/>
                <a:cs typeface="Patrick Hand"/>
                <a:sym typeface="Patrick Hand"/>
              </a:rPr>
              <a:t>Feature Transform (áp dụng Minmax Scaler)</a:t>
            </a:r>
            <a:endParaRPr b="1" sz="1900">
              <a:solidFill>
                <a:schemeClr val="lt1"/>
              </a:solidFill>
              <a:latin typeface="Patrick Hand"/>
              <a:ea typeface="Patrick Hand"/>
              <a:cs typeface="Patrick Hand"/>
              <a:sym typeface="Patrick Hand"/>
            </a:endParaRPr>
          </a:p>
          <a:p>
            <a:pPr indent="0" lvl="0" marL="914400" rtl="0" algn="just">
              <a:spcBef>
                <a:spcPts val="0"/>
              </a:spcBef>
              <a:spcAft>
                <a:spcPts val="0"/>
              </a:spcAft>
              <a:buNone/>
            </a:pPr>
            <a:r>
              <a:t/>
            </a:r>
            <a:endParaRPr b="1" sz="1900">
              <a:solidFill>
                <a:schemeClr val="lt1"/>
              </a:solidFill>
              <a:latin typeface="Patrick Hand"/>
              <a:ea typeface="Patrick Hand"/>
              <a:cs typeface="Patrick Hand"/>
              <a:sym typeface="Patrick Hand"/>
            </a:endParaRPr>
          </a:p>
        </p:txBody>
      </p:sp>
      <p:pic>
        <p:nvPicPr>
          <p:cNvPr id="351" name="Google Shape;351;p61"/>
          <p:cNvPicPr preferRelativeResize="0"/>
          <p:nvPr/>
        </p:nvPicPr>
        <p:blipFill>
          <a:blip r:embed="rId3">
            <a:alphaModFix/>
          </a:blip>
          <a:stretch>
            <a:fillRect/>
          </a:stretch>
        </p:blipFill>
        <p:spPr>
          <a:xfrm>
            <a:off x="556663" y="2747448"/>
            <a:ext cx="8030675" cy="1973002"/>
          </a:xfrm>
          <a:prstGeom prst="rect">
            <a:avLst/>
          </a:prstGeom>
          <a:noFill/>
          <a:ln>
            <a:noFill/>
          </a:ln>
        </p:spPr>
      </p:pic>
      <p:pic>
        <p:nvPicPr>
          <p:cNvPr id="352" name="Google Shape;352;p61"/>
          <p:cNvPicPr preferRelativeResize="0"/>
          <p:nvPr/>
        </p:nvPicPr>
        <p:blipFill>
          <a:blip r:embed="rId4">
            <a:alphaModFix/>
          </a:blip>
          <a:stretch>
            <a:fillRect/>
          </a:stretch>
        </p:blipFill>
        <p:spPr>
          <a:xfrm>
            <a:off x="556663" y="590275"/>
            <a:ext cx="8030675" cy="19570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2"/>
          <p:cNvSpPr txBox="1"/>
          <p:nvPr>
            <p:ph type="title"/>
          </p:nvPr>
        </p:nvSpPr>
        <p:spPr>
          <a:xfrm>
            <a:off x="147750" y="95350"/>
            <a:ext cx="3895500" cy="73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chemeClr val="lt1"/>
                </a:solidFill>
                <a:latin typeface="Patrick Hand"/>
                <a:ea typeface="Patrick Hand"/>
                <a:cs typeface="Patrick Hand"/>
                <a:sym typeface="Patrick Hand"/>
              </a:rPr>
              <a:t>III.</a:t>
            </a:r>
            <a:r>
              <a:rPr b="1" lang="en" sz="3400">
                <a:latin typeface="Patrick Hand"/>
                <a:ea typeface="Patrick Hand"/>
                <a:cs typeface="Patrick Hand"/>
                <a:sym typeface="Patrick Hand"/>
              </a:rPr>
              <a:t> </a:t>
            </a:r>
            <a:r>
              <a:rPr b="1" lang="en" sz="3400">
                <a:solidFill>
                  <a:srgbClr val="A6B6FF"/>
                </a:solidFill>
                <a:latin typeface="Patrick Hand"/>
                <a:ea typeface="Patrick Hand"/>
                <a:cs typeface="Patrick Hand"/>
                <a:sym typeface="Patrick Hand"/>
              </a:rPr>
              <a:t>Mô hình dự đoán</a:t>
            </a:r>
            <a:endParaRPr b="1" sz="3400">
              <a:solidFill>
                <a:srgbClr val="A6B6FF"/>
              </a:solidFill>
              <a:latin typeface="Patrick Hand"/>
              <a:ea typeface="Patrick Hand"/>
              <a:cs typeface="Patrick Hand"/>
              <a:sym typeface="Patrick Hand"/>
            </a:endParaRPr>
          </a:p>
        </p:txBody>
      </p:sp>
      <p:sp>
        <p:nvSpPr>
          <p:cNvPr id="358" name="Google Shape;358;p62"/>
          <p:cNvSpPr txBox="1"/>
          <p:nvPr>
            <p:ph type="title"/>
          </p:nvPr>
        </p:nvSpPr>
        <p:spPr>
          <a:xfrm>
            <a:off x="495000" y="1060950"/>
            <a:ext cx="7902000" cy="30216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Clr>
                <a:schemeClr val="lt2"/>
              </a:buClr>
              <a:buSzPts val="1900"/>
              <a:buFont typeface="Patrick Hand"/>
              <a:buChar char="●"/>
            </a:pPr>
            <a:r>
              <a:rPr b="1" lang="en" sz="1900">
                <a:solidFill>
                  <a:schemeClr val="lt1"/>
                </a:solidFill>
                <a:latin typeface="Patrick Hand"/>
                <a:ea typeface="Patrick Hand"/>
                <a:cs typeface="Patrick Hand"/>
                <a:sym typeface="Patrick Hand"/>
              </a:rPr>
              <a:t>Nhóm đã sử dụng hai mô hình để học và dự đoán giá kim cương là </a:t>
            </a:r>
            <a:r>
              <a:rPr b="1" lang="en" sz="1900">
                <a:latin typeface="Patrick Hand"/>
                <a:ea typeface="Patrick Hand"/>
                <a:cs typeface="Patrick Hand"/>
                <a:sym typeface="Patrick Hand"/>
              </a:rPr>
              <a:t>Linear Regression</a:t>
            </a:r>
            <a:r>
              <a:rPr b="1" lang="en" sz="1900">
                <a:solidFill>
                  <a:schemeClr val="lt1"/>
                </a:solidFill>
                <a:latin typeface="Patrick Hand"/>
                <a:ea typeface="Patrick Hand"/>
                <a:cs typeface="Patrick Hand"/>
                <a:sym typeface="Patrick Hand"/>
              </a:rPr>
              <a:t> và </a:t>
            </a:r>
            <a:r>
              <a:rPr b="1" lang="en" sz="1900">
                <a:latin typeface="Patrick Hand"/>
                <a:ea typeface="Patrick Hand"/>
                <a:cs typeface="Patrick Hand"/>
                <a:sym typeface="Patrick Hand"/>
              </a:rPr>
              <a:t>Random Forest Regression.</a:t>
            </a:r>
            <a:endParaRPr b="1" sz="1900">
              <a:latin typeface="Patrick Hand"/>
              <a:ea typeface="Patrick Hand"/>
              <a:cs typeface="Patrick Hand"/>
              <a:sym typeface="Patrick Hand"/>
            </a:endParaRPr>
          </a:p>
          <a:p>
            <a:pPr indent="-349250" lvl="0" marL="457200" rtl="0" algn="just">
              <a:spcBef>
                <a:spcPts val="0"/>
              </a:spcBef>
              <a:spcAft>
                <a:spcPts val="0"/>
              </a:spcAft>
              <a:buClr>
                <a:schemeClr val="lt2"/>
              </a:buClr>
              <a:buSzPts val="1900"/>
              <a:buFont typeface="Patrick Hand"/>
              <a:buChar char="●"/>
            </a:pPr>
            <a:r>
              <a:rPr b="1" lang="en" sz="1900">
                <a:solidFill>
                  <a:schemeClr val="lt1"/>
                </a:solidFill>
                <a:latin typeface="Patrick Hand"/>
                <a:ea typeface="Patrick Hand"/>
                <a:cs typeface="Patrick Hand"/>
                <a:sym typeface="Patrick Hand"/>
              </a:rPr>
              <a:t>Chia dữ liệu </a:t>
            </a:r>
            <a:r>
              <a:rPr b="1" lang="en" sz="1900">
                <a:solidFill>
                  <a:srgbClr val="A6B6FF"/>
                </a:solidFill>
                <a:latin typeface="Patrick Hand"/>
                <a:ea typeface="Patrick Hand"/>
                <a:cs typeface="Patrick Hand"/>
                <a:sym typeface="Patrick Hand"/>
              </a:rPr>
              <a:t>train/ validation/ test</a:t>
            </a:r>
            <a:r>
              <a:rPr b="1" lang="en" sz="1900">
                <a:solidFill>
                  <a:schemeClr val="lt1"/>
                </a:solidFill>
                <a:latin typeface="Patrick Hand"/>
                <a:ea typeface="Patrick Hand"/>
                <a:cs typeface="Patrick Hand"/>
                <a:sym typeface="Patrick Hand"/>
              </a:rPr>
              <a:t> bằng </a:t>
            </a:r>
            <a:r>
              <a:rPr b="1" lang="en" sz="1900">
                <a:solidFill>
                  <a:srgbClr val="A6B6FF"/>
                </a:solidFill>
                <a:latin typeface="Patrick Hand"/>
                <a:ea typeface="Patrick Hand"/>
                <a:cs typeface="Patrick Hand"/>
                <a:sym typeface="Patrick Hand"/>
              </a:rPr>
              <a:t>Stratified Sampling</a:t>
            </a:r>
            <a:r>
              <a:rPr b="1" lang="en" sz="1900">
                <a:solidFill>
                  <a:schemeClr val="lt1"/>
                </a:solidFill>
                <a:latin typeface="Patrick Hand"/>
                <a:ea typeface="Patrick Hand"/>
                <a:cs typeface="Patrick Hand"/>
                <a:sym typeface="Patrick Hand"/>
              </a:rPr>
              <a:t> theo tỉ lệ </a:t>
            </a:r>
            <a:r>
              <a:rPr b="1" lang="en" sz="1900">
                <a:solidFill>
                  <a:srgbClr val="A6B6FF"/>
                </a:solidFill>
                <a:latin typeface="Patrick Hand"/>
                <a:ea typeface="Patrick Hand"/>
                <a:cs typeface="Patrick Hand"/>
                <a:sym typeface="Patrick Hand"/>
              </a:rPr>
              <a:t>60/20/20.</a:t>
            </a:r>
            <a:endParaRPr b="1" sz="1900">
              <a:solidFill>
                <a:srgbClr val="A6B6FF"/>
              </a:solidFill>
              <a:latin typeface="Patrick Hand"/>
              <a:ea typeface="Patrick Hand"/>
              <a:cs typeface="Patrick Hand"/>
              <a:sym typeface="Patrick Hand"/>
            </a:endParaRPr>
          </a:p>
          <a:p>
            <a:pPr indent="-349250" lvl="0" marL="457200" rtl="0" algn="just">
              <a:spcBef>
                <a:spcPts val="0"/>
              </a:spcBef>
              <a:spcAft>
                <a:spcPts val="0"/>
              </a:spcAft>
              <a:buClr>
                <a:schemeClr val="lt2"/>
              </a:buClr>
              <a:buSzPts val="1900"/>
              <a:buFont typeface="Patrick Hand"/>
              <a:buChar char="●"/>
            </a:pPr>
            <a:r>
              <a:rPr b="1" lang="en" sz="1900">
                <a:solidFill>
                  <a:schemeClr val="lt1"/>
                </a:solidFill>
                <a:latin typeface="Patrick Hand"/>
                <a:ea typeface="Patrick Hand"/>
                <a:cs typeface="Patrick Hand"/>
                <a:sym typeface="Patrick Hand"/>
              </a:rPr>
              <a:t>Trong mô hình, nhóm sẽ sử dụng </a:t>
            </a:r>
            <a:r>
              <a:rPr b="1" lang="en" sz="1900">
                <a:solidFill>
                  <a:schemeClr val="dk2"/>
                </a:solidFill>
                <a:latin typeface="Patrick Hand"/>
                <a:ea typeface="Patrick Hand"/>
                <a:cs typeface="Patrick Hand"/>
                <a:sym typeface="Patrick Hand"/>
              </a:rPr>
              <a:t>2 metrics</a:t>
            </a:r>
            <a:r>
              <a:rPr b="1" lang="en" sz="1900">
                <a:solidFill>
                  <a:schemeClr val="lt1"/>
                </a:solidFill>
                <a:latin typeface="Patrick Hand"/>
                <a:ea typeface="Patrick Hand"/>
                <a:cs typeface="Patrick Hand"/>
                <a:sym typeface="Patrick Hand"/>
              </a:rPr>
              <a:t> là </a:t>
            </a:r>
            <a:r>
              <a:rPr b="1" lang="en" sz="1900">
                <a:solidFill>
                  <a:schemeClr val="dk2"/>
                </a:solidFill>
                <a:latin typeface="Patrick Hand"/>
                <a:ea typeface="Patrick Hand"/>
                <a:cs typeface="Patrick Hand"/>
                <a:sym typeface="Patrick Hand"/>
              </a:rPr>
              <a:t>RMSE</a:t>
            </a:r>
            <a:r>
              <a:rPr b="1" lang="en" sz="1900">
                <a:solidFill>
                  <a:schemeClr val="lt1"/>
                </a:solidFill>
                <a:latin typeface="Patrick Hand"/>
                <a:ea typeface="Patrick Hand"/>
                <a:cs typeface="Patrick Hand"/>
                <a:sym typeface="Patrick Hand"/>
              </a:rPr>
              <a:t> và </a:t>
            </a:r>
            <a:r>
              <a:rPr b="1" lang="en" sz="1900">
                <a:solidFill>
                  <a:schemeClr val="dk2"/>
                </a:solidFill>
                <a:latin typeface="Patrick Hand"/>
                <a:ea typeface="Patrick Hand"/>
                <a:cs typeface="Patrick Hand"/>
                <a:sym typeface="Patrick Hand"/>
              </a:rPr>
              <a:t>R2 Score</a:t>
            </a:r>
            <a:r>
              <a:rPr b="1" lang="en" sz="1900">
                <a:solidFill>
                  <a:schemeClr val="lt1"/>
                </a:solidFill>
                <a:latin typeface="Patrick Hand"/>
                <a:ea typeface="Patrick Hand"/>
                <a:cs typeface="Patrick Hand"/>
                <a:sym typeface="Patrick Hand"/>
              </a:rPr>
              <a:t> nhưng metrics chính để đánh giá là R2 Score vì nó khá tương đồng với Accuracy, giúp ta có cái nhìn trực quan hơn.</a:t>
            </a:r>
            <a:endParaRPr b="1" sz="1900">
              <a:solidFill>
                <a:schemeClr val="lt1"/>
              </a:solidFill>
              <a:latin typeface="Patrick Hand"/>
              <a:ea typeface="Patrick Hand"/>
              <a:cs typeface="Patrick Hand"/>
              <a:sym typeface="Patrick Hand"/>
            </a:endParaRPr>
          </a:p>
          <a:p>
            <a:pPr indent="-349250" lvl="0" marL="457200" rtl="0" algn="just">
              <a:spcBef>
                <a:spcPts val="0"/>
              </a:spcBef>
              <a:spcAft>
                <a:spcPts val="0"/>
              </a:spcAft>
              <a:buClr>
                <a:schemeClr val="lt2"/>
              </a:buClr>
              <a:buSzPts val="1900"/>
              <a:buFont typeface="Patrick Hand"/>
              <a:buChar char="●"/>
            </a:pPr>
            <a:r>
              <a:rPr b="1" lang="en" sz="1900">
                <a:solidFill>
                  <a:schemeClr val="lt1"/>
                </a:solidFill>
                <a:latin typeface="Patrick Hand"/>
                <a:ea typeface="Patrick Hand"/>
                <a:cs typeface="Patrick Hand"/>
                <a:sym typeface="Patrick Hand"/>
              </a:rPr>
              <a:t>Sau đó, nhóm sẽ thử nghiệm tìm kiếm bộ siêu tham số (Hyperparameter) tối ưu cho </a:t>
            </a:r>
            <a:r>
              <a:rPr b="1" lang="en" sz="1900">
                <a:latin typeface="Patrick Hand"/>
                <a:ea typeface="Patrick Hand"/>
                <a:cs typeface="Patrick Hand"/>
                <a:sym typeface="Patrick Hand"/>
              </a:rPr>
              <a:t>Random Forest Regression</a:t>
            </a:r>
            <a:r>
              <a:rPr b="1" lang="en" sz="1900">
                <a:solidFill>
                  <a:schemeClr val="lt1"/>
                </a:solidFill>
                <a:latin typeface="Patrick Hand"/>
                <a:ea typeface="Patrick Hand"/>
                <a:cs typeface="Patrick Hand"/>
                <a:sym typeface="Patrick Hand"/>
              </a:rPr>
              <a:t> bằng </a:t>
            </a:r>
            <a:r>
              <a:rPr b="1" lang="en" sz="1900">
                <a:solidFill>
                  <a:srgbClr val="A6B6FF"/>
                </a:solidFill>
                <a:latin typeface="Patrick Hand"/>
                <a:ea typeface="Patrick Hand"/>
                <a:cs typeface="Patrick Hand"/>
                <a:sym typeface="Patrick Hand"/>
              </a:rPr>
              <a:t>RandomizedSearchCV</a:t>
            </a:r>
            <a:r>
              <a:rPr b="1" lang="en" sz="1900">
                <a:solidFill>
                  <a:schemeClr val="lt1"/>
                </a:solidFill>
                <a:latin typeface="Patrick Hand"/>
                <a:ea typeface="Patrick Hand"/>
                <a:cs typeface="Patrick Hand"/>
                <a:sym typeface="Patrick Hand"/>
              </a:rPr>
              <a:t> và </a:t>
            </a:r>
            <a:r>
              <a:rPr b="1" lang="en" sz="1900">
                <a:solidFill>
                  <a:srgbClr val="A6B6FF"/>
                </a:solidFill>
                <a:latin typeface="Patrick Hand"/>
                <a:ea typeface="Patrick Hand"/>
                <a:cs typeface="Patrick Hand"/>
                <a:sym typeface="Patrick Hand"/>
              </a:rPr>
              <a:t>GridSearchCV.</a:t>
            </a:r>
            <a:endParaRPr b="1" sz="1900">
              <a:solidFill>
                <a:srgbClr val="A6B6FF"/>
              </a:solidFill>
              <a:latin typeface="Patrick Hand"/>
              <a:ea typeface="Patrick Hand"/>
              <a:cs typeface="Patrick Hand"/>
              <a:sym typeface="Patrick Hand"/>
            </a:endParaRPr>
          </a:p>
          <a:p>
            <a:pPr indent="-349250" lvl="0" marL="457200" rtl="0" algn="just">
              <a:spcBef>
                <a:spcPts val="0"/>
              </a:spcBef>
              <a:spcAft>
                <a:spcPts val="0"/>
              </a:spcAft>
              <a:buClr>
                <a:schemeClr val="lt2"/>
              </a:buClr>
              <a:buSzPts val="1900"/>
              <a:buFont typeface="Patrick Hand"/>
              <a:buChar char="●"/>
            </a:pPr>
            <a:r>
              <a:rPr b="1" lang="en" sz="1900">
                <a:solidFill>
                  <a:schemeClr val="lt1"/>
                </a:solidFill>
                <a:latin typeface="Patrick Hand"/>
                <a:ea typeface="Patrick Hand"/>
                <a:cs typeface="Patrick Hand"/>
                <a:sym typeface="Patrick Hand"/>
              </a:rPr>
              <a:t>Thử nghiệm hiệu suất dự đoán với một số đặc trưng quan trọng với mô hình.</a:t>
            </a:r>
            <a:endParaRPr b="1" sz="1900">
              <a:solidFill>
                <a:schemeClr val="lt1"/>
              </a:solidFill>
              <a:latin typeface="Patrick Hand"/>
              <a:ea typeface="Patrick Hand"/>
              <a:cs typeface="Patrick Hand"/>
              <a:sym typeface="Patrick Ha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3"/>
          <p:cNvSpPr txBox="1"/>
          <p:nvPr>
            <p:ph type="title"/>
          </p:nvPr>
        </p:nvSpPr>
        <p:spPr>
          <a:xfrm>
            <a:off x="147750" y="95350"/>
            <a:ext cx="33825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chemeClr val="lt1"/>
                </a:solidFill>
                <a:latin typeface="Patrick Hand"/>
                <a:ea typeface="Patrick Hand"/>
                <a:cs typeface="Patrick Hand"/>
                <a:sym typeface="Patrick Hand"/>
              </a:rPr>
              <a:t>III.</a:t>
            </a:r>
            <a:r>
              <a:rPr b="1" lang="en" sz="3400">
                <a:latin typeface="Patrick Hand"/>
                <a:ea typeface="Patrick Hand"/>
                <a:cs typeface="Patrick Hand"/>
                <a:sym typeface="Patrick Hand"/>
              </a:rPr>
              <a:t> </a:t>
            </a:r>
            <a:r>
              <a:rPr b="1" lang="en" sz="3400">
                <a:solidFill>
                  <a:srgbClr val="A6B6FF"/>
                </a:solidFill>
                <a:latin typeface="Patrick Hand"/>
                <a:ea typeface="Patrick Hand"/>
                <a:cs typeface="Patrick Hand"/>
                <a:sym typeface="Patrick Hand"/>
              </a:rPr>
              <a:t>Mô hình</a:t>
            </a:r>
            <a:r>
              <a:rPr b="1" lang="en" sz="3400">
                <a:solidFill>
                  <a:srgbClr val="A6B6FF"/>
                </a:solidFill>
                <a:latin typeface="Patrick Hand"/>
                <a:ea typeface="Patrick Hand"/>
                <a:cs typeface="Patrick Hand"/>
                <a:sym typeface="Patrick Hand"/>
              </a:rPr>
              <a:t> dự đoán</a:t>
            </a:r>
            <a:endParaRPr b="1" sz="3400">
              <a:solidFill>
                <a:srgbClr val="A6B6FF"/>
              </a:solidFill>
              <a:latin typeface="Patrick Hand"/>
              <a:ea typeface="Patrick Hand"/>
              <a:cs typeface="Patrick Hand"/>
              <a:sym typeface="Patrick Hand"/>
            </a:endParaRPr>
          </a:p>
        </p:txBody>
      </p:sp>
      <p:pic>
        <p:nvPicPr>
          <p:cNvPr id="364" name="Google Shape;364;p63"/>
          <p:cNvPicPr preferRelativeResize="0"/>
          <p:nvPr/>
        </p:nvPicPr>
        <p:blipFill>
          <a:blip r:embed="rId3">
            <a:alphaModFix/>
          </a:blip>
          <a:stretch>
            <a:fillRect/>
          </a:stretch>
        </p:blipFill>
        <p:spPr>
          <a:xfrm>
            <a:off x="4539375" y="1180950"/>
            <a:ext cx="4533750" cy="2709500"/>
          </a:xfrm>
          <a:prstGeom prst="rect">
            <a:avLst/>
          </a:prstGeom>
          <a:noFill/>
          <a:ln>
            <a:noFill/>
          </a:ln>
        </p:spPr>
      </p:pic>
      <p:pic>
        <p:nvPicPr>
          <p:cNvPr id="365" name="Google Shape;365;p63"/>
          <p:cNvPicPr preferRelativeResize="0"/>
          <p:nvPr/>
        </p:nvPicPr>
        <p:blipFill>
          <a:blip r:embed="rId4">
            <a:alphaModFix/>
          </a:blip>
          <a:stretch>
            <a:fillRect/>
          </a:stretch>
        </p:blipFill>
        <p:spPr>
          <a:xfrm>
            <a:off x="91125" y="1180950"/>
            <a:ext cx="4225499" cy="2709500"/>
          </a:xfrm>
          <a:prstGeom prst="rect">
            <a:avLst/>
          </a:prstGeom>
          <a:noFill/>
          <a:ln>
            <a:noFill/>
          </a:ln>
        </p:spPr>
      </p:pic>
      <p:sp>
        <p:nvSpPr>
          <p:cNvPr id="366" name="Google Shape;366;p63"/>
          <p:cNvSpPr txBox="1"/>
          <p:nvPr>
            <p:ph type="title"/>
          </p:nvPr>
        </p:nvSpPr>
        <p:spPr>
          <a:xfrm>
            <a:off x="837263" y="3998450"/>
            <a:ext cx="25725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atrick Hand"/>
                <a:ea typeface="Patrick Hand"/>
                <a:cs typeface="Patrick Hand"/>
                <a:sym typeface="Patrick Hand"/>
              </a:rPr>
              <a:t>Kết quả trên 1000 samples</a:t>
            </a:r>
            <a:endParaRPr b="1" sz="1800">
              <a:latin typeface="Patrick Hand"/>
              <a:ea typeface="Patrick Hand"/>
              <a:cs typeface="Patrick Hand"/>
              <a:sym typeface="Patrick Hand"/>
            </a:endParaRPr>
          </a:p>
        </p:txBody>
      </p:sp>
      <p:sp>
        <p:nvSpPr>
          <p:cNvPr id="367" name="Google Shape;367;p63"/>
          <p:cNvSpPr txBox="1"/>
          <p:nvPr>
            <p:ph type="title"/>
          </p:nvPr>
        </p:nvSpPr>
        <p:spPr>
          <a:xfrm>
            <a:off x="5629763" y="3998450"/>
            <a:ext cx="25725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A6B6FF"/>
                </a:solidFill>
                <a:latin typeface="Patrick Hand"/>
                <a:ea typeface="Patrick Hand"/>
                <a:cs typeface="Patrick Hand"/>
                <a:sym typeface="Patrick Hand"/>
              </a:rPr>
              <a:t>Kết quả trên 10000 samples</a:t>
            </a:r>
            <a:endParaRPr b="1" sz="1800">
              <a:solidFill>
                <a:srgbClr val="A6B6FF"/>
              </a:solidFill>
              <a:latin typeface="Patrick Hand"/>
              <a:ea typeface="Patrick Hand"/>
              <a:cs typeface="Patrick Hand"/>
              <a:sym typeface="Patrick Ha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64"/>
          <p:cNvPicPr preferRelativeResize="0"/>
          <p:nvPr/>
        </p:nvPicPr>
        <p:blipFill>
          <a:blip r:embed="rId3">
            <a:alphaModFix/>
          </a:blip>
          <a:stretch>
            <a:fillRect/>
          </a:stretch>
        </p:blipFill>
        <p:spPr>
          <a:xfrm>
            <a:off x="182400" y="2956500"/>
            <a:ext cx="4085625" cy="2150525"/>
          </a:xfrm>
          <a:prstGeom prst="rect">
            <a:avLst/>
          </a:prstGeom>
          <a:noFill/>
          <a:ln>
            <a:noFill/>
          </a:ln>
        </p:spPr>
      </p:pic>
      <p:pic>
        <p:nvPicPr>
          <p:cNvPr id="373" name="Google Shape;373;p64"/>
          <p:cNvPicPr preferRelativeResize="0"/>
          <p:nvPr/>
        </p:nvPicPr>
        <p:blipFill>
          <a:blip r:embed="rId4">
            <a:alphaModFix/>
          </a:blip>
          <a:stretch>
            <a:fillRect/>
          </a:stretch>
        </p:blipFill>
        <p:spPr>
          <a:xfrm>
            <a:off x="4501475" y="2956500"/>
            <a:ext cx="4482025" cy="2150525"/>
          </a:xfrm>
          <a:prstGeom prst="rect">
            <a:avLst/>
          </a:prstGeom>
          <a:noFill/>
          <a:ln>
            <a:noFill/>
          </a:ln>
        </p:spPr>
      </p:pic>
      <p:sp>
        <p:nvSpPr>
          <p:cNvPr id="374" name="Google Shape;374;p64"/>
          <p:cNvSpPr txBox="1"/>
          <p:nvPr>
            <p:ph type="title"/>
          </p:nvPr>
        </p:nvSpPr>
        <p:spPr>
          <a:xfrm>
            <a:off x="982388" y="2499950"/>
            <a:ext cx="25725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atrick Hand"/>
                <a:ea typeface="Patrick Hand"/>
                <a:cs typeface="Patrick Hand"/>
                <a:sym typeface="Patrick Hand"/>
              </a:rPr>
              <a:t>Kết quả trên 1000 samples</a:t>
            </a:r>
            <a:endParaRPr b="1" sz="1800">
              <a:latin typeface="Patrick Hand"/>
              <a:ea typeface="Patrick Hand"/>
              <a:cs typeface="Patrick Hand"/>
              <a:sym typeface="Patrick Hand"/>
            </a:endParaRPr>
          </a:p>
        </p:txBody>
      </p:sp>
      <p:sp>
        <p:nvSpPr>
          <p:cNvPr id="375" name="Google Shape;375;p64"/>
          <p:cNvSpPr txBox="1"/>
          <p:nvPr>
            <p:ph type="title"/>
          </p:nvPr>
        </p:nvSpPr>
        <p:spPr>
          <a:xfrm>
            <a:off x="5553500" y="2499950"/>
            <a:ext cx="27576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A6B6FF"/>
                </a:solidFill>
                <a:latin typeface="Patrick Hand"/>
                <a:ea typeface="Patrick Hand"/>
                <a:cs typeface="Patrick Hand"/>
                <a:sym typeface="Patrick Hand"/>
              </a:rPr>
              <a:t>Kết quả</a:t>
            </a:r>
            <a:r>
              <a:rPr b="1" lang="en" sz="1800">
                <a:solidFill>
                  <a:srgbClr val="A6B6FF"/>
                </a:solidFill>
                <a:latin typeface="Patrick Hand"/>
                <a:ea typeface="Patrick Hand"/>
                <a:cs typeface="Patrick Hand"/>
                <a:sym typeface="Patrick Hand"/>
              </a:rPr>
              <a:t> trên 10000 samples</a:t>
            </a:r>
            <a:endParaRPr b="1" sz="1800">
              <a:solidFill>
                <a:srgbClr val="A6B6FF"/>
              </a:solidFill>
              <a:latin typeface="Patrick Hand"/>
              <a:ea typeface="Patrick Hand"/>
              <a:cs typeface="Patrick Hand"/>
              <a:sym typeface="Patrick Hand"/>
            </a:endParaRPr>
          </a:p>
        </p:txBody>
      </p:sp>
      <p:pic>
        <p:nvPicPr>
          <p:cNvPr id="376" name="Google Shape;376;p64"/>
          <p:cNvPicPr preferRelativeResize="0"/>
          <p:nvPr/>
        </p:nvPicPr>
        <p:blipFill>
          <a:blip r:embed="rId5">
            <a:alphaModFix/>
          </a:blip>
          <a:stretch>
            <a:fillRect/>
          </a:stretch>
        </p:blipFill>
        <p:spPr>
          <a:xfrm>
            <a:off x="4501475" y="0"/>
            <a:ext cx="4482024" cy="2531249"/>
          </a:xfrm>
          <a:prstGeom prst="rect">
            <a:avLst/>
          </a:prstGeom>
          <a:noFill/>
          <a:ln>
            <a:noFill/>
          </a:ln>
        </p:spPr>
      </p:pic>
      <p:pic>
        <p:nvPicPr>
          <p:cNvPr id="377" name="Google Shape;377;p64"/>
          <p:cNvPicPr preferRelativeResize="0"/>
          <p:nvPr/>
        </p:nvPicPr>
        <p:blipFill>
          <a:blip r:embed="rId6">
            <a:alphaModFix/>
          </a:blip>
          <a:stretch>
            <a:fillRect/>
          </a:stretch>
        </p:blipFill>
        <p:spPr>
          <a:xfrm>
            <a:off x="182400" y="0"/>
            <a:ext cx="4085625" cy="25312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5"/>
          <p:cNvSpPr txBox="1"/>
          <p:nvPr>
            <p:ph type="title"/>
          </p:nvPr>
        </p:nvSpPr>
        <p:spPr>
          <a:xfrm>
            <a:off x="627000" y="61575"/>
            <a:ext cx="79995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lt2"/>
                </a:solidFill>
                <a:latin typeface="Patrick Hand"/>
                <a:ea typeface="Patrick Hand"/>
                <a:cs typeface="Patrick Hand"/>
                <a:sym typeface="Patrick Hand"/>
              </a:rPr>
              <a:t>Kết quả sau khi áp dụng </a:t>
            </a:r>
            <a:r>
              <a:rPr b="1" lang="en" sz="2300">
                <a:solidFill>
                  <a:schemeClr val="lt1"/>
                </a:solidFill>
                <a:latin typeface="Patrick Hand"/>
                <a:ea typeface="Patrick Hand"/>
                <a:cs typeface="Patrick Hand"/>
                <a:sym typeface="Patrick Hand"/>
              </a:rPr>
              <a:t>GridSearchCV</a:t>
            </a:r>
            <a:r>
              <a:rPr b="1" lang="en" sz="2300">
                <a:solidFill>
                  <a:schemeClr val="lt2"/>
                </a:solidFill>
                <a:latin typeface="Patrick Hand"/>
                <a:ea typeface="Patrick Hand"/>
                <a:cs typeface="Patrick Hand"/>
                <a:sym typeface="Patrick Hand"/>
              </a:rPr>
              <a:t> và </a:t>
            </a:r>
            <a:r>
              <a:rPr b="1" lang="en" sz="2300">
                <a:solidFill>
                  <a:schemeClr val="dk2"/>
                </a:solidFill>
                <a:latin typeface="Patrick Hand"/>
                <a:ea typeface="Patrick Hand"/>
                <a:cs typeface="Patrick Hand"/>
                <a:sym typeface="Patrick Hand"/>
              </a:rPr>
              <a:t>RandomizedSearchCV</a:t>
            </a:r>
            <a:endParaRPr b="1" sz="2300">
              <a:solidFill>
                <a:schemeClr val="dk2"/>
              </a:solidFill>
              <a:latin typeface="Patrick Hand"/>
              <a:ea typeface="Patrick Hand"/>
              <a:cs typeface="Patrick Hand"/>
              <a:sym typeface="Patrick Hand"/>
            </a:endParaRPr>
          </a:p>
        </p:txBody>
      </p:sp>
      <p:sp>
        <p:nvSpPr>
          <p:cNvPr id="383" name="Google Shape;383;p65"/>
          <p:cNvSpPr txBox="1"/>
          <p:nvPr>
            <p:ph type="title"/>
          </p:nvPr>
        </p:nvSpPr>
        <p:spPr>
          <a:xfrm>
            <a:off x="937488" y="4626600"/>
            <a:ext cx="25725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atrick Hand"/>
                <a:ea typeface="Patrick Hand"/>
                <a:cs typeface="Patrick Hand"/>
                <a:sym typeface="Patrick Hand"/>
              </a:rPr>
              <a:t>Kết quả trên 1000 samples</a:t>
            </a:r>
            <a:endParaRPr b="1" sz="1800">
              <a:latin typeface="Patrick Hand"/>
              <a:ea typeface="Patrick Hand"/>
              <a:cs typeface="Patrick Hand"/>
              <a:sym typeface="Patrick Hand"/>
            </a:endParaRPr>
          </a:p>
        </p:txBody>
      </p:sp>
      <p:sp>
        <p:nvSpPr>
          <p:cNvPr id="384" name="Google Shape;384;p65"/>
          <p:cNvSpPr txBox="1"/>
          <p:nvPr>
            <p:ph type="title"/>
          </p:nvPr>
        </p:nvSpPr>
        <p:spPr>
          <a:xfrm>
            <a:off x="5687138" y="4626600"/>
            <a:ext cx="25725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A6B6FF"/>
                </a:solidFill>
                <a:latin typeface="Patrick Hand"/>
                <a:ea typeface="Patrick Hand"/>
                <a:cs typeface="Patrick Hand"/>
                <a:sym typeface="Patrick Hand"/>
              </a:rPr>
              <a:t>Kết quả trên 10000 samples</a:t>
            </a:r>
            <a:endParaRPr b="1" sz="1800">
              <a:solidFill>
                <a:srgbClr val="A6B6FF"/>
              </a:solidFill>
              <a:latin typeface="Patrick Hand"/>
              <a:ea typeface="Patrick Hand"/>
              <a:cs typeface="Patrick Hand"/>
              <a:sym typeface="Patrick Hand"/>
            </a:endParaRPr>
          </a:p>
        </p:txBody>
      </p:sp>
      <p:pic>
        <p:nvPicPr>
          <p:cNvPr id="385" name="Google Shape;385;p65"/>
          <p:cNvPicPr preferRelativeResize="0"/>
          <p:nvPr/>
        </p:nvPicPr>
        <p:blipFill>
          <a:blip r:embed="rId3">
            <a:alphaModFix/>
          </a:blip>
          <a:stretch>
            <a:fillRect/>
          </a:stretch>
        </p:blipFill>
        <p:spPr>
          <a:xfrm>
            <a:off x="176425" y="745275"/>
            <a:ext cx="4170576" cy="1358025"/>
          </a:xfrm>
          <a:prstGeom prst="rect">
            <a:avLst/>
          </a:prstGeom>
          <a:noFill/>
          <a:ln>
            <a:noFill/>
          </a:ln>
        </p:spPr>
      </p:pic>
      <p:pic>
        <p:nvPicPr>
          <p:cNvPr id="386" name="Google Shape;386;p65"/>
          <p:cNvPicPr preferRelativeResize="0"/>
          <p:nvPr/>
        </p:nvPicPr>
        <p:blipFill>
          <a:blip r:embed="rId4">
            <a:alphaModFix/>
          </a:blip>
          <a:stretch>
            <a:fillRect/>
          </a:stretch>
        </p:blipFill>
        <p:spPr>
          <a:xfrm>
            <a:off x="138463" y="2220750"/>
            <a:ext cx="4170576" cy="2440776"/>
          </a:xfrm>
          <a:prstGeom prst="rect">
            <a:avLst/>
          </a:prstGeom>
          <a:noFill/>
          <a:ln>
            <a:noFill/>
          </a:ln>
        </p:spPr>
      </p:pic>
      <p:pic>
        <p:nvPicPr>
          <p:cNvPr id="387" name="Google Shape;387;p65"/>
          <p:cNvPicPr preferRelativeResize="0"/>
          <p:nvPr/>
        </p:nvPicPr>
        <p:blipFill>
          <a:blip r:embed="rId5">
            <a:alphaModFix/>
          </a:blip>
          <a:stretch>
            <a:fillRect/>
          </a:stretch>
        </p:blipFill>
        <p:spPr>
          <a:xfrm>
            <a:off x="4677750" y="745275"/>
            <a:ext cx="4328425" cy="1358025"/>
          </a:xfrm>
          <a:prstGeom prst="rect">
            <a:avLst/>
          </a:prstGeom>
          <a:noFill/>
          <a:ln>
            <a:noFill/>
          </a:ln>
        </p:spPr>
      </p:pic>
      <p:pic>
        <p:nvPicPr>
          <p:cNvPr id="388" name="Google Shape;388;p65"/>
          <p:cNvPicPr preferRelativeResize="0"/>
          <p:nvPr/>
        </p:nvPicPr>
        <p:blipFill>
          <a:blip r:embed="rId6">
            <a:alphaModFix/>
          </a:blip>
          <a:stretch>
            <a:fillRect/>
          </a:stretch>
        </p:blipFill>
        <p:spPr>
          <a:xfrm>
            <a:off x="4677750" y="2220750"/>
            <a:ext cx="4328426" cy="2440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66"/>
          <p:cNvPicPr preferRelativeResize="0"/>
          <p:nvPr/>
        </p:nvPicPr>
        <p:blipFill>
          <a:blip r:embed="rId3">
            <a:alphaModFix/>
          </a:blip>
          <a:stretch>
            <a:fillRect/>
          </a:stretch>
        </p:blipFill>
        <p:spPr>
          <a:xfrm>
            <a:off x="0" y="0"/>
            <a:ext cx="9144000" cy="2470500"/>
          </a:xfrm>
          <a:prstGeom prst="rect">
            <a:avLst/>
          </a:prstGeom>
          <a:noFill/>
          <a:ln>
            <a:noFill/>
          </a:ln>
        </p:spPr>
      </p:pic>
      <p:pic>
        <p:nvPicPr>
          <p:cNvPr id="394" name="Google Shape;394;p66"/>
          <p:cNvPicPr preferRelativeResize="0"/>
          <p:nvPr/>
        </p:nvPicPr>
        <p:blipFill>
          <a:blip r:embed="rId4">
            <a:alphaModFix/>
          </a:blip>
          <a:stretch>
            <a:fillRect/>
          </a:stretch>
        </p:blipFill>
        <p:spPr>
          <a:xfrm>
            <a:off x="0" y="2470500"/>
            <a:ext cx="9144000" cy="2673000"/>
          </a:xfrm>
          <a:prstGeom prst="rect">
            <a:avLst/>
          </a:prstGeom>
          <a:noFill/>
          <a:ln>
            <a:noFill/>
          </a:ln>
        </p:spPr>
      </p:pic>
      <p:sp>
        <p:nvSpPr>
          <p:cNvPr id="395" name="Google Shape;395;p66"/>
          <p:cNvSpPr txBox="1"/>
          <p:nvPr>
            <p:ph type="title"/>
          </p:nvPr>
        </p:nvSpPr>
        <p:spPr>
          <a:xfrm>
            <a:off x="6345000" y="1345700"/>
            <a:ext cx="2548500" cy="665700"/>
          </a:xfrm>
          <a:prstGeom prst="rect">
            <a:avLst/>
          </a:prstGeom>
          <a:ln cap="flat" cmpd="sng" w="28575">
            <a:solidFill>
              <a:srgbClr val="A6B6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Patrick Hand"/>
                <a:ea typeface="Patrick Hand"/>
                <a:cs typeface="Patrick Hand"/>
                <a:sym typeface="Patrick Hand"/>
              </a:rPr>
              <a:t>Sự cải thiện hiệu suất khi sử dụng </a:t>
            </a:r>
            <a:r>
              <a:rPr b="1" lang="en" sz="1500">
                <a:solidFill>
                  <a:srgbClr val="A6B6FF"/>
                </a:solidFill>
                <a:latin typeface="Patrick Hand"/>
                <a:ea typeface="Patrick Hand"/>
                <a:cs typeface="Patrick Hand"/>
                <a:sym typeface="Patrick Hand"/>
              </a:rPr>
              <a:t>GridSearchCV</a:t>
            </a:r>
            <a:r>
              <a:rPr b="1" lang="en" sz="1500">
                <a:latin typeface="Patrick Hand"/>
                <a:ea typeface="Patrick Hand"/>
                <a:cs typeface="Patrick Hand"/>
                <a:sym typeface="Patrick Hand"/>
              </a:rPr>
              <a:t> trên 1000 samples</a:t>
            </a:r>
            <a:endParaRPr b="1" sz="1500">
              <a:latin typeface="Patrick Hand"/>
              <a:ea typeface="Patrick Hand"/>
              <a:cs typeface="Patrick Hand"/>
              <a:sym typeface="Patrick Hand"/>
            </a:endParaRPr>
          </a:p>
        </p:txBody>
      </p:sp>
      <p:sp>
        <p:nvSpPr>
          <p:cNvPr id="396" name="Google Shape;396;p66"/>
          <p:cNvSpPr txBox="1"/>
          <p:nvPr>
            <p:ph type="title"/>
          </p:nvPr>
        </p:nvSpPr>
        <p:spPr>
          <a:xfrm>
            <a:off x="1472300" y="3887600"/>
            <a:ext cx="2355000" cy="898200"/>
          </a:xfrm>
          <a:prstGeom prst="rect">
            <a:avLst/>
          </a:prstGeom>
          <a:ln cap="flat" cmpd="sng" w="28575">
            <a:solidFill>
              <a:srgbClr val="A6B6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Patrick Hand"/>
                <a:ea typeface="Patrick Hand"/>
                <a:cs typeface="Patrick Hand"/>
                <a:sym typeface="Patrick Hand"/>
              </a:rPr>
              <a:t>Sự cải thiện hiệu suất khi sử dụng </a:t>
            </a:r>
            <a:r>
              <a:rPr b="1" lang="en" sz="1500">
                <a:solidFill>
                  <a:srgbClr val="A6B6FF"/>
                </a:solidFill>
                <a:latin typeface="Patrick Hand"/>
                <a:ea typeface="Patrick Hand"/>
                <a:cs typeface="Patrick Hand"/>
                <a:sym typeface="Patrick Hand"/>
              </a:rPr>
              <a:t>RandomizedSearchCV</a:t>
            </a:r>
            <a:r>
              <a:rPr b="1" lang="en" sz="1500">
                <a:latin typeface="Patrick Hand"/>
                <a:ea typeface="Patrick Hand"/>
                <a:cs typeface="Patrick Hand"/>
                <a:sym typeface="Patrick Hand"/>
              </a:rPr>
              <a:t> trên 10000 samples</a:t>
            </a:r>
            <a:endParaRPr b="1" sz="1500">
              <a:latin typeface="Patrick Hand"/>
              <a:ea typeface="Patrick Hand"/>
              <a:cs typeface="Patrick Hand"/>
              <a:sym typeface="Patrick Ha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9"/>
          <p:cNvSpPr txBox="1"/>
          <p:nvPr/>
        </p:nvSpPr>
        <p:spPr>
          <a:xfrm>
            <a:off x="593575" y="158475"/>
            <a:ext cx="5097300" cy="8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400">
                <a:solidFill>
                  <a:srgbClr val="A6B6FF"/>
                </a:solidFill>
                <a:latin typeface="Patrick Hand"/>
                <a:ea typeface="Patrick Hand"/>
                <a:cs typeface="Patrick Hand"/>
                <a:sym typeface="Patrick Hand"/>
              </a:rPr>
              <a:t>Mục tiêu và giải pháp</a:t>
            </a:r>
            <a:endParaRPr b="1" sz="4400">
              <a:solidFill>
                <a:schemeClr val="accent1"/>
              </a:solidFill>
              <a:latin typeface="Patrick Hand"/>
              <a:ea typeface="Patrick Hand"/>
              <a:cs typeface="Patrick Hand"/>
              <a:sym typeface="Patrick Hand"/>
            </a:endParaRPr>
          </a:p>
        </p:txBody>
      </p:sp>
      <p:sp>
        <p:nvSpPr>
          <p:cNvPr id="214" name="Google Shape;214;p49"/>
          <p:cNvSpPr txBox="1"/>
          <p:nvPr/>
        </p:nvSpPr>
        <p:spPr>
          <a:xfrm>
            <a:off x="831125" y="1087650"/>
            <a:ext cx="7738500" cy="3264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chemeClr val="dk2"/>
                </a:solidFill>
                <a:latin typeface="Patrick Hand"/>
                <a:ea typeface="Patrick Hand"/>
                <a:cs typeface="Patrick Hand"/>
                <a:sym typeface="Patrick Hand"/>
              </a:rPr>
              <a:t>Mục tiêu:</a:t>
            </a:r>
            <a:endParaRPr b="1" sz="2500">
              <a:solidFill>
                <a:schemeClr val="dk2"/>
              </a:solidFill>
              <a:latin typeface="Patrick Hand"/>
              <a:ea typeface="Patrick Hand"/>
              <a:cs typeface="Patrick Hand"/>
              <a:sym typeface="Patrick Hand"/>
            </a:endParaRPr>
          </a:p>
          <a:p>
            <a:pPr indent="-387350" lvl="0" marL="457200" rtl="0" algn="l">
              <a:spcBef>
                <a:spcPts val="0"/>
              </a:spcBef>
              <a:spcAft>
                <a:spcPts val="0"/>
              </a:spcAft>
              <a:buClr>
                <a:srgbClr val="F3F3F3"/>
              </a:buClr>
              <a:buSzPts val="2500"/>
              <a:buFont typeface="Patrick Hand"/>
              <a:buChar char="-"/>
            </a:pPr>
            <a:r>
              <a:rPr b="1" lang="en" sz="2500">
                <a:solidFill>
                  <a:srgbClr val="F3F3F3"/>
                </a:solidFill>
                <a:latin typeface="Patrick Hand"/>
                <a:ea typeface="Patrick Hand"/>
                <a:cs typeface="Patrick Hand"/>
                <a:sym typeface="Patrick Hand"/>
              </a:rPr>
              <a:t>Đầu vào là giá trị của các đặc trưng trong từng viên kim cương</a:t>
            </a:r>
            <a:endParaRPr b="1" sz="2500">
              <a:solidFill>
                <a:srgbClr val="F3F3F3"/>
              </a:solidFill>
              <a:latin typeface="Patrick Hand"/>
              <a:ea typeface="Patrick Hand"/>
              <a:cs typeface="Patrick Hand"/>
              <a:sym typeface="Patrick Hand"/>
            </a:endParaRPr>
          </a:p>
          <a:p>
            <a:pPr indent="-387350" lvl="0" marL="457200" rtl="0" algn="l">
              <a:spcBef>
                <a:spcPts val="0"/>
              </a:spcBef>
              <a:spcAft>
                <a:spcPts val="0"/>
              </a:spcAft>
              <a:buClr>
                <a:srgbClr val="F3F3F3"/>
              </a:buClr>
              <a:buSzPts val="2500"/>
              <a:buFont typeface="Patrick Hand"/>
              <a:buChar char="-"/>
            </a:pPr>
            <a:r>
              <a:rPr b="1" lang="en" sz="2500">
                <a:solidFill>
                  <a:srgbClr val="F3F3F3"/>
                </a:solidFill>
                <a:latin typeface="Patrick Hand"/>
                <a:ea typeface="Patrick Hand"/>
                <a:cs typeface="Patrick Hand"/>
                <a:sym typeface="Patrick Hand"/>
              </a:rPr>
              <a:t>Đầu ra là </a:t>
            </a:r>
            <a:r>
              <a:rPr b="1" lang="en" sz="2500">
                <a:solidFill>
                  <a:srgbClr val="F3F3F3"/>
                </a:solidFill>
                <a:latin typeface="Patrick Hand"/>
                <a:ea typeface="Patrick Hand"/>
                <a:cs typeface="Patrick Hand"/>
                <a:sym typeface="Patrick Hand"/>
              </a:rPr>
              <a:t>giá của viên kim cương</a:t>
            </a:r>
            <a:endParaRPr b="1" sz="2500">
              <a:solidFill>
                <a:srgbClr val="F3F3F3"/>
              </a:solidFill>
              <a:latin typeface="Patrick Hand"/>
              <a:ea typeface="Patrick Hand"/>
              <a:cs typeface="Patrick Hand"/>
              <a:sym typeface="Patrick Hand"/>
            </a:endParaRPr>
          </a:p>
          <a:p>
            <a:pPr indent="0" lvl="0" marL="0" rtl="0" algn="l">
              <a:spcBef>
                <a:spcPts val="0"/>
              </a:spcBef>
              <a:spcAft>
                <a:spcPts val="0"/>
              </a:spcAft>
              <a:buNone/>
            </a:pPr>
            <a:r>
              <a:rPr b="1" lang="en" sz="2500">
                <a:solidFill>
                  <a:schemeClr val="dk2"/>
                </a:solidFill>
                <a:latin typeface="Patrick Hand"/>
                <a:ea typeface="Patrick Hand"/>
                <a:cs typeface="Patrick Hand"/>
                <a:sym typeface="Patrick Hand"/>
              </a:rPr>
              <a:t>Giải pháp:</a:t>
            </a:r>
            <a:endParaRPr b="1" sz="2500">
              <a:solidFill>
                <a:schemeClr val="dk2"/>
              </a:solidFill>
              <a:latin typeface="Patrick Hand"/>
              <a:ea typeface="Patrick Hand"/>
              <a:cs typeface="Patrick Hand"/>
              <a:sym typeface="Patrick Hand"/>
            </a:endParaRPr>
          </a:p>
          <a:p>
            <a:pPr indent="-387350" lvl="0" marL="457200" rtl="0" algn="l">
              <a:spcBef>
                <a:spcPts val="0"/>
              </a:spcBef>
              <a:spcAft>
                <a:spcPts val="0"/>
              </a:spcAft>
              <a:buClr>
                <a:srgbClr val="F3F3F3"/>
              </a:buClr>
              <a:buSzPts val="2500"/>
              <a:buFont typeface="Patrick Hand"/>
              <a:buChar char="-"/>
            </a:pPr>
            <a:r>
              <a:rPr b="1" lang="en" sz="2500">
                <a:solidFill>
                  <a:srgbClr val="F3F3F3"/>
                </a:solidFill>
                <a:latin typeface="Patrick Hand"/>
                <a:ea typeface="Patrick Hand"/>
                <a:cs typeface="Patrick Hand"/>
                <a:sym typeface="Patrick Hand"/>
              </a:rPr>
              <a:t>Sử dụng việc lựa chọn, chuẩn hóa các đặc trưng  và sử dụng 2 mô hình Linear Regression và Random Forest Regression để huấn luyện và đưa ra dự đoán về giá trị</a:t>
            </a:r>
            <a:endParaRPr b="1" sz="2500">
              <a:solidFill>
                <a:srgbClr val="F3F3F3"/>
              </a:solidFill>
              <a:latin typeface="Patrick Hand"/>
              <a:ea typeface="Patrick Hand"/>
              <a:cs typeface="Patrick Hand"/>
              <a:sym typeface="Patrick Hand"/>
            </a:endParaRPr>
          </a:p>
        </p:txBody>
      </p:sp>
      <p:sp>
        <p:nvSpPr>
          <p:cNvPr id="215" name="Google Shape;215;p49"/>
          <p:cNvSpPr txBox="1"/>
          <p:nvPr/>
        </p:nvSpPr>
        <p:spPr>
          <a:xfrm>
            <a:off x="4429100" y="4571625"/>
            <a:ext cx="4419600" cy="35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100">
                <a:solidFill>
                  <a:schemeClr val="accent1"/>
                </a:solidFill>
                <a:latin typeface="Patrick Hand"/>
                <a:ea typeface="Patrick Hand"/>
                <a:cs typeface="Patrick Hand"/>
                <a:sym typeface="Patrick Hand"/>
              </a:rPr>
              <a:t>https://www.allurez.com/loose-diamonds</a:t>
            </a:r>
            <a:endParaRPr b="1" sz="2100">
              <a:solidFill>
                <a:schemeClr val="accent1"/>
              </a:solidFill>
              <a:latin typeface="Patrick Hand"/>
              <a:ea typeface="Patrick Hand"/>
              <a:cs typeface="Patrick Hand"/>
              <a:sym typeface="Patrick Ha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7"/>
          <p:cNvSpPr txBox="1"/>
          <p:nvPr>
            <p:ph type="title"/>
          </p:nvPr>
        </p:nvSpPr>
        <p:spPr>
          <a:xfrm>
            <a:off x="-48000" y="61600"/>
            <a:ext cx="3902400" cy="73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chemeClr val="lt1"/>
                </a:solidFill>
                <a:latin typeface="Patrick Hand"/>
                <a:ea typeface="Patrick Hand"/>
                <a:cs typeface="Patrick Hand"/>
                <a:sym typeface="Patrick Hand"/>
              </a:rPr>
              <a:t>III.</a:t>
            </a:r>
            <a:r>
              <a:rPr b="1" lang="en" sz="3400">
                <a:latin typeface="Patrick Hand"/>
                <a:ea typeface="Patrick Hand"/>
                <a:cs typeface="Patrick Hand"/>
                <a:sym typeface="Patrick Hand"/>
              </a:rPr>
              <a:t> </a:t>
            </a:r>
            <a:r>
              <a:rPr b="1" lang="en" sz="3400">
                <a:solidFill>
                  <a:srgbClr val="A6B6FF"/>
                </a:solidFill>
                <a:latin typeface="Patrick Hand"/>
                <a:ea typeface="Patrick Hand"/>
                <a:cs typeface="Patrick Hand"/>
                <a:sym typeface="Patrick Hand"/>
              </a:rPr>
              <a:t>Mô hình dự đoán</a:t>
            </a:r>
            <a:endParaRPr b="1" sz="3400">
              <a:solidFill>
                <a:srgbClr val="A6B6FF"/>
              </a:solidFill>
              <a:latin typeface="Patrick Hand"/>
              <a:ea typeface="Patrick Hand"/>
              <a:cs typeface="Patrick Hand"/>
              <a:sym typeface="Patrick Hand"/>
            </a:endParaRPr>
          </a:p>
        </p:txBody>
      </p:sp>
      <p:sp>
        <p:nvSpPr>
          <p:cNvPr id="402" name="Google Shape;402;p67"/>
          <p:cNvSpPr txBox="1"/>
          <p:nvPr>
            <p:ph type="title"/>
          </p:nvPr>
        </p:nvSpPr>
        <p:spPr>
          <a:xfrm>
            <a:off x="1656000" y="4524950"/>
            <a:ext cx="5958000" cy="49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atrick Hand"/>
                <a:ea typeface="Patrick Hand"/>
                <a:cs typeface="Patrick Hand"/>
                <a:sym typeface="Patrick Hand"/>
              </a:rPr>
              <a:t>Kết quả các mô hình trên 2 tập dữ liệu 1000 và 10000 samples</a:t>
            </a:r>
            <a:endParaRPr b="1" sz="1800">
              <a:latin typeface="Patrick Hand"/>
              <a:ea typeface="Patrick Hand"/>
              <a:cs typeface="Patrick Hand"/>
              <a:sym typeface="Patrick Hand"/>
            </a:endParaRPr>
          </a:p>
        </p:txBody>
      </p:sp>
      <p:pic>
        <p:nvPicPr>
          <p:cNvPr id="403" name="Google Shape;403;p67"/>
          <p:cNvPicPr preferRelativeResize="0"/>
          <p:nvPr/>
        </p:nvPicPr>
        <p:blipFill>
          <a:blip r:embed="rId3">
            <a:alphaModFix/>
          </a:blip>
          <a:stretch>
            <a:fillRect/>
          </a:stretch>
        </p:blipFill>
        <p:spPr>
          <a:xfrm>
            <a:off x="745575" y="796600"/>
            <a:ext cx="7778850" cy="3728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8"/>
          <p:cNvSpPr txBox="1"/>
          <p:nvPr>
            <p:ph type="title"/>
          </p:nvPr>
        </p:nvSpPr>
        <p:spPr>
          <a:xfrm>
            <a:off x="171900" y="-73400"/>
            <a:ext cx="3895500" cy="62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A6B6FF"/>
                </a:solidFill>
                <a:latin typeface="Patrick Hand"/>
                <a:ea typeface="Patrick Hand"/>
                <a:cs typeface="Patrick Hand"/>
                <a:sym typeface="Patrick Hand"/>
              </a:rPr>
              <a:t>Nhận xét</a:t>
            </a:r>
            <a:endParaRPr b="1" sz="3400">
              <a:solidFill>
                <a:srgbClr val="A6B6FF"/>
              </a:solidFill>
              <a:latin typeface="Patrick Hand"/>
              <a:ea typeface="Patrick Hand"/>
              <a:cs typeface="Patrick Hand"/>
              <a:sym typeface="Patrick Hand"/>
            </a:endParaRPr>
          </a:p>
        </p:txBody>
      </p:sp>
      <p:sp>
        <p:nvSpPr>
          <p:cNvPr id="409" name="Google Shape;409;p68"/>
          <p:cNvSpPr txBox="1"/>
          <p:nvPr>
            <p:ph type="title"/>
          </p:nvPr>
        </p:nvSpPr>
        <p:spPr>
          <a:xfrm>
            <a:off x="171900" y="506400"/>
            <a:ext cx="8657100" cy="4056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Patrick Hand"/>
              <a:buChar char="-"/>
            </a:pPr>
            <a:r>
              <a:rPr b="1" lang="en" sz="1300">
                <a:latin typeface="Patrick Hand"/>
                <a:ea typeface="Patrick Hand"/>
                <a:cs typeface="Patrick Hand"/>
                <a:sym typeface="Patrick Hand"/>
              </a:rPr>
              <a:t>Linear Regression</a:t>
            </a:r>
            <a:r>
              <a:rPr b="1" lang="en" sz="1300">
                <a:solidFill>
                  <a:schemeClr val="lt1"/>
                </a:solidFill>
                <a:latin typeface="Patrick Hand"/>
                <a:ea typeface="Patrick Hand"/>
                <a:cs typeface="Patrick Hand"/>
                <a:sym typeface="Patrick Hand"/>
              </a:rPr>
              <a:t> khi sử dụng ở </a:t>
            </a:r>
            <a:r>
              <a:rPr b="1" lang="en" sz="1300">
                <a:latin typeface="Patrick Hand"/>
                <a:ea typeface="Patrick Hand"/>
                <a:cs typeface="Patrick Hand"/>
                <a:sym typeface="Patrick Hand"/>
              </a:rPr>
              <a:t>10.000 mẫu</a:t>
            </a:r>
            <a:r>
              <a:rPr b="1" lang="en" sz="1300">
                <a:solidFill>
                  <a:schemeClr val="lt1"/>
                </a:solidFill>
                <a:latin typeface="Patrick Hand"/>
                <a:ea typeface="Patrick Hand"/>
                <a:cs typeface="Patrick Hand"/>
                <a:sym typeface="Patrick Hand"/>
              </a:rPr>
              <a:t> cho độ chính xác </a:t>
            </a:r>
            <a:r>
              <a:rPr b="1" lang="en" sz="1300">
                <a:latin typeface="Patrick Hand"/>
                <a:ea typeface="Patrick Hand"/>
                <a:cs typeface="Patrick Hand"/>
                <a:sym typeface="Patrick Hand"/>
              </a:rPr>
              <a:t>(R2 Score) thấp hơn khoảng 0.47%</a:t>
            </a:r>
            <a:r>
              <a:rPr b="1" lang="en" sz="1300">
                <a:solidFill>
                  <a:schemeClr val="lt1"/>
                </a:solidFill>
                <a:latin typeface="Patrick Hand"/>
                <a:ea typeface="Patrick Hand"/>
                <a:cs typeface="Patrick Hand"/>
                <a:sym typeface="Patrick Hand"/>
              </a:rPr>
              <a:t> chính nó khi sử dụng ở 1.000 mẫu cụ thể là </a:t>
            </a:r>
            <a:r>
              <a:rPr b="1" i="1" lang="en" sz="1300">
                <a:solidFill>
                  <a:srgbClr val="A6B6FF"/>
                </a:solidFill>
                <a:latin typeface="Patrick Hand"/>
                <a:ea typeface="Patrick Hand"/>
                <a:cs typeface="Patrick Hand"/>
                <a:sym typeface="Patrick Hand"/>
              </a:rPr>
              <a:t>87.63% so với 88.10%.</a:t>
            </a:r>
            <a:endParaRPr b="1" i="1" sz="1300">
              <a:solidFill>
                <a:srgbClr val="A6B6FF"/>
              </a:solidFill>
              <a:latin typeface="Patrick Hand"/>
              <a:ea typeface="Patrick Hand"/>
              <a:cs typeface="Patrick Hand"/>
              <a:sym typeface="Patrick Hand"/>
            </a:endParaRPr>
          </a:p>
          <a:p>
            <a:pPr indent="-311150" lvl="0" marL="457200" rtl="0" algn="l">
              <a:spcBef>
                <a:spcPts val="0"/>
              </a:spcBef>
              <a:spcAft>
                <a:spcPts val="0"/>
              </a:spcAft>
              <a:buClr>
                <a:schemeClr val="lt1"/>
              </a:buClr>
              <a:buSzPts val="1300"/>
              <a:buFont typeface="Patrick Hand"/>
              <a:buChar char="-"/>
            </a:pPr>
            <a:r>
              <a:rPr b="1" lang="en" sz="1300">
                <a:latin typeface="Patrick Hand"/>
                <a:ea typeface="Patrick Hand"/>
                <a:cs typeface="Patrick Hand"/>
                <a:sym typeface="Patrick Hand"/>
              </a:rPr>
              <a:t>Random Forest Regression</a:t>
            </a:r>
            <a:r>
              <a:rPr b="1" lang="en" sz="1300">
                <a:solidFill>
                  <a:schemeClr val="lt1"/>
                </a:solidFill>
                <a:latin typeface="Patrick Hand"/>
                <a:ea typeface="Patrick Hand"/>
                <a:cs typeface="Patrick Hand"/>
                <a:sym typeface="Patrick Hand"/>
              </a:rPr>
              <a:t> khi sử dụng ở 10.000 mẫu cho độ chính xác </a:t>
            </a:r>
            <a:r>
              <a:rPr b="1" lang="en" sz="1300">
                <a:solidFill>
                  <a:schemeClr val="lt2"/>
                </a:solidFill>
                <a:latin typeface="Patrick Hand"/>
                <a:ea typeface="Patrick Hand"/>
                <a:cs typeface="Patrick Hand"/>
                <a:sym typeface="Patrick Hand"/>
              </a:rPr>
              <a:t>(R2 Score)</a:t>
            </a:r>
            <a:r>
              <a:rPr b="1" lang="en" sz="1300">
                <a:solidFill>
                  <a:schemeClr val="lt1"/>
                </a:solidFill>
                <a:latin typeface="Patrick Hand"/>
                <a:ea typeface="Patrick Hand"/>
                <a:cs typeface="Patrick Hand"/>
                <a:sym typeface="Patrick Hand"/>
              </a:rPr>
              <a:t> </a:t>
            </a:r>
            <a:r>
              <a:rPr b="1" lang="en" sz="1300">
                <a:latin typeface="Patrick Hand"/>
                <a:ea typeface="Patrick Hand"/>
                <a:cs typeface="Patrick Hand"/>
                <a:sym typeface="Patrick Hand"/>
              </a:rPr>
              <a:t>cao hơn khoảng 3.09%</a:t>
            </a:r>
            <a:r>
              <a:rPr b="1" lang="en" sz="1300">
                <a:solidFill>
                  <a:schemeClr val="lt1"/>
                </a:solidFill>
                <a:latin typeface="Patrick Hand"/>
                <a:ea typeface="Patrick Hand"/>
                <a:cs typeface="Patrick Hand"/>
                <a:sym typeface="Patrick Hand"/>
              </a:rPr>
              <a:t> chính nó khi sử dụng ở 1.000 mẫu cụ thể là </a:t>
            </a:r>
            <a:r>
              <a:rPr b="1" i="1" lang="en" sz="1300">
                <a:solidFill>
                  <a:srgbClr val="A6B6FF"/>
                </a:solidFill>
                <a:latin typeface="Patrick Hand"/>
                <a:ea typeface="Patrick Hand"/>
                <a:cs typeface="Patrick Hand"/>
                <a:sym typeface="Patrick Hand"/>
              </a:rPr>
              <a:t>96.00% so với 92.91%.</a:t>
            </a:r>
            <a:endParaRPr b="1" i="1" sz="1300">
              <a:solidFill>
                <a:srgbClr val="A6B6FF"/>
              </a:solidFill>
              <a:latin typeface="Patrick Hand"/>
              <a:ea typeface="Patrick Hand"/>
              <a:cs typeface="Patrick Hand"/>
              <a:sym typeface="Patrick Hand"/>
            </a:endParaRPr>
          </a:p>
          <a:p>
            <a:pPr indent="-311150" lvl="0" marL="457200" rtl="0" algn="l">
              <a:spcBef>
                <a:spcPts val="0"/>
              </a:spcBef>
              <a:spcAft>
                <a:spcPts val="0"/>
              </a:spcAft>
              <a:buClr>
                <a:schemeClr val="lt1"/>
              </a:buClr>
              <a:buSzPts val="1300"/>
              <a:buFont typeface="Patrick Hand"/>
              <a:buChar char="-"/>
            </a:pPr>
            <a:r>
              <a:rPr b="1" lang="en" sz="1300">
                <a:solidFill>
                  <a:schemeClr val="lt1"/>
                </a:solidFill>
                <a:latin typeface="Patrick Hand"/>
                <a:ea typeface="Patrick Hand"/>
                <a:cs typeface="Patrick Hand"/>
                <a:sym typeface="Patrick Hand"/>
              </a:rPr>
              <a:t>Khi sử dụng </a:t>
            </a:r>
            <a:r>
              <a:rPr b="1" lang="en" sz="1300">
                <a:latin typeface="Patrick Hand"/>
                <a:ea typeface="Patrick Hand"/>
                <a:cs typeface="Patrick Hand"/>
                <a:sym typeface="Patrick Hand"/>
              </a:rPr>
              <a:t>RandomizedSearchCV</a:t>
            </a:r>
            <a:r>
              <a:rPr b="1" lang="en" sz="1300">
                <a:solidFill>
                  <a:schemeClr val="lt1"/>
                </a:solidFill>
                <a:latin typeface="Patrick Hand"/>
                <a:ea typeface="Patrick Hand"/>
                <a:cs typeface="Patrick Hand"/>
                <a:sym typeface="Patrick Hand"/>
              </a:rPr>
              <a:t> và </a:t>
            </a:r>
            <a:r>
              <a:rPr b="1" lang="en" sz="1300">
                <a:latin typeface="Patrick Hand"/>
                <a:ea typeface="Patrick Hand"/>
                <a:cs typeface="Patrick Hand"/>
                <a:sym typeface="Patrick Hand"/>
              </a:rPr>
              <a:t>GridSearchCV</a:t>
            </a:r>
            <a:r>
              <a:rPr b="1" lang="en" sz="1300">
                <a:solidFill>
                  <a:schemeClr val="lt1"/>
                </a:solidFill>
                <a:latin typeface="Patrick Hand"/>
                <a:ea typeface="Patrick Hand"/>
                <a:cs typeface="Patrick Hand"/>
                <a:sym typeface="Patrick Hand"/>
              </a:rPr>
              <a:t> cho </a:t>
            </a:r>
            <a:r>
              <a:rPr b="1" lang="en" sz="1300">
                <a:latin typeface="Patrick Hand"/>
                <a:ea typeface="Patrick Hand"/>
                <a:cs typeface="Patrick Hand"/>
                <a:sym typeface="Patrick Hand"/>
              </a:rPr>
              <a:t>Random Forest Regression</a:t>
            </a:r>
            <a:r>
              <a:rPr b="1" lang="en" sz="1300">
                <a:solidFill>
                  <a:schemeClr val="lt1"/>
                </a:solidFill>
                <a:latin typeface="Patrick Hand"/>
                <a:ea typeface="Patrick Hand"/>
                <a:cs typeface="Patrick Hand"/>
                <a:sym typeface="Patrick Hand"/>
              </a:rPr>
              <a:t>: </a:t>
            </a:r>
            <a:endParaRPr b="1" sz="1300">
              <a:solidFill>
                <a:schemeClr val="lt1"/>
              </a:solidFill>
              <a:latin typeface="Patrick Hand"/>
              <a:ea typeface="Patrick Hand"/>
              <a:cs typeface="Patrick Hand"/>
              <a:sym typeface="Patrick Hand"/>
            </a:endParaRPr>
          </a:p>
          <a:p>
            <a:pPr indent="-311150" lvl="0" marL="800100" rtl="0" algn="l">
              <a:spcBef>
                <a:spcPts val="0"/>
              </a:spcBef>
              <a:spcAft>
                <a:spcPts val="0"/>
              </a:spcAft>
              <a:buClr>
                <a:schemeClr val="lt1"/>
              </a:buClr>
              <a:buSzPts val="1300"/>
              <a:buFont typeface="Patrick Hand"/>
              <a:buChar char="●"/>
            </a:pPr>
            <a:r>
              <a:rPr b="1" i="1" lang="en" sz="1300">
                <a:solidFill>
                  <a:schemeClr val="dk2"/>
                </a:solidFill>
                <a:latin typeface="Patrick Hand"/>
                <a:ea typeface="Patrick Hand"/>
                <a:cs typeface="Patrick Hand"/>
                <a:sym typeface="Patrick Hand"/>
              </a:rPr>
              <a:t>Tốn nhiều thời gian hơn so với mô hình Base</a:t>
            </a:r>
            <a:r>
              <a:rPr b="1" lang="en" sz="1300">
                <a:solidFill>
                  <a:schemeClr val="lt1"/>
                </a:solidFill>
                <a:latin typeface="Patrick Hand"/>
                <a:ea typeface="Patrick Hand"/>
                <a:cs typeface="Patrick Hand"/>
                <a:sym typeface="Patrick Hand"/>
              </a:rPr>
              <a:t> nhưng không phải lúc nào cũng cho kết quả tốt hơn. </a:t>
            </a:r>
            <a:endParaRPr b="1" sz="1300">
              <a:solidFill>
                <a:schemeClr val="lt1"/>
              </a:solidFill>
              <a:latin typeface="Patrick Hand"/>
              <a:ea typeface="Patrick Hand"/>
              <a:cs typeface="Patrick Hand"/>
              <a:sym typeface="Patrick Hand"/>
            </a:endParaRPr>
          </a:p>
          <a:p>
            <a:pPr indent="-311150" lvl="0" marL="800100" rtl="0" algn="l">
              <a:spcBef>
                <a:spcPts val="0"/>
              </a:spcBef>
              <a:spcAft>
                <a:spcPts val="0"/>
              </a:spcAft>
              <a:buClr>
                <a:schemeClr val="lt1"/>
              </a:buClr>
              <a:buSzPts val="1300"/>
              <a:buFont typeface="Patrick Hand"/>
              <a:buChar char="●"/>
            </a:pPr>
            <a:r>
              <a:rPr b="1" lang="en" sz="1300">
                <a:solidFill>
                  <a:schemeClr val="lt1"/>
                </a:solidFill>
                <a:latin typeface="Patrick Hand"/>
                <a:ea typeface="Patrick Hand"/>
                <a:cs typeface="Patrick Hand"/>
                <a:sym typeface="Patrick Hand"/>
              </a:rPr>
              <a:t>Kích thước dữ liệu càng lớn thì thời gian train càng lâu và khi sử dụng RandomizedSearchCV để tìm bộ siêu tham số thì sẽ tốn thời gian hơn rất nhiều lần. </a:t>
            </a:r>
            <a:endParaRPr b="1" sz="1300">
              <a:solidFill>
                <a:schemeClr val="lt1"/>
              </a:solidFill>
              <a:latin typeface="Patrick Hand"/>
              <a:ea typeface="Patrick Hand"/>
              <a:cs typeface="Patrick Hand"/>
              <a:sym typeface="Patrick Hand"/>
            </a:endParaRPr>
          </a:p>
          <a:p>
            <a:pPr indent="-311150" lvl="0" marL="800100" rtl="0" algn="l">
              <a:spcBef>
                <a:spcPts val="0"/>
              </a:spcBef>
              <a:spcAft>
                <a:spcPts val="0"/>
              </a:spcAft>
              <a:buClr>
                <a:schemeClr val="lt1"/>
              </a:buClr>
              <a:buSzPts val="1300"/>
              <a:buFont typeface="Patrick Hand"/>
              <a:buChar char="●"/>
            </a:pPr>
            <a:r>
              <a:rPr b="1" lang="en" sz="1300">
                <a:solidFill>
                  <a:srgbClr val="A6B6FF"/>
                </a:solidFill>
                <a:latin typeface="Patrick Hand"/>
                <a:ea typeface="Patrick Hand"/>
                <a:cs typeface="Patrick Hand"/>
                <a:sym typeface="Patrick Hand"/>
              </a:rPr>
              <a:t>Ở tập dữ liệu 1.000 mẫu </a:t>
            </a:r>
            <a:r>
              <a:rPr b="1" lang="en" sz="1300">
                <a:solidFill>
                  <a:schemeClr val="lt1"/>
                </a:solidFill>
                <a:latin typeface="Patrick Hand"/>
                <a:ea typeface="Patrick Hand"/>
                <a:cs typeface="Patrick Hand"/>
                <a:sym typeface="Patrick Hand"/>
              </a:rPr>
              <a:t>thì sử dụng GridSearchCV sẽ tìm bộ siêu tham số nhanh hơn và hiệu quả mô hình ứng với bộ siêu tham số đó cũng tốt hơn so với sử dụng RandomizedSearchCV. </a:t>
            </a:r>
            <a:r>
              <a:rPr b="1" lang="en" sz="1300">
                <a:latin typeface="Patrick Hand"/>
                <a:ea typeface="Patrick Hand"/>
                <a:cs typeface="Patrick Hand"/>
                <a:sym typeface="Patrick Hand"/>
              </a:rPr>
              <a:t>Thời gian giảm từ 3.55(s) -&gt; 0.552(s)</a:t>
            </a:r>
            <a:r>
              <a:rPr b="1" lang="en" sz="1300">
                <a:solidFill>
                  <a:schemeClr val="lt1"/>
                </a:solidFill>
                <a:latin typeface="Patrick Hand"/>
                <a:ea typeface="Patrick Hand"/>
                <a:cs typeface="Patrick Hand"/>
                <a:sym typeface="Patrick Hand"/>
              </a:rPr>
              <a:t> và </a:t>
            </a:r>
            <a:r>
              <a:rPr b="1" lang="en" sz="1300">
                <a:latin typeface="Patrick Hand"/>
                <a:ea typeface="Patrick Hand"/>
                <a:cs typeface="Patrick Hand"/>
                <a:sym typeface="Patrick Hand"/>
              </a:rPr>
              <a:t>độ chính xác tăng từ 92.80% -&gt; 93.05%. </a:t>
            </a:r>
            <a:endParaRPr b="1" sz="1300">
              <a:latin typeface="Patrick Hand"/>
              <a:ea typeface="Patrick Hand"/>
              <a:cs typeface="Patrick Hand"/>
              <a:sym typeface="Patrick Hand"/>
            </a:endParaRPr>
          </a:p>
          <a:p>
            <a:pPr indent="-311150" lvl="0" marL="800100" rtl="0" algn="l">
              <a:spcBef>
                <a:spcPts val="0"/>
              </a:spcBef>
              <a:spcAft>
                <a:spcPts val="0"/>
              </a:spcAft>
              <a:buClr>
                <a:schemeClr val="lt1"/>
              </a:buClr>
              <a:buSzPts val="1300"/>
              <a:buFont typeface="Patrick Hand"/>
              <a:buChar char="●"/>
            </a:pPr>
            <a:r>
              <a:rPr b="1" lang="en" sz="1300">
                <a:solidFill>
                  <a:srgbClr val="A6B6FF"/>
                </a:solidFill>
                <a:latin typeface="Patrick Hand"/>
                <a:ea typeface="Patrick Hand"/>
                <a:cs typeface="Patrick Hand"/>
                <a:sym typeface="Patrick Hand"/>
              </a:rPr>
              <a:t>Ở tập dữ liệu 10.000 mẫu</a:t>
            </a:r>
            <a:r>
              <a:rPr b="1" lang="en" sz="1300">
                <a:solidFill>
                  <a:schemeClr val="lt1"/>
                </a:solidFill>
                <a:latin typeface="Patrick Hand"/>
                <a:ea typeface="Patrick Hand"/>
                <a:cs typeface="Patrick Hand"/>
                <a:sym typeface="Patrick Hand"/>
              </a:rPr>
              <a:t> thì sử dụng RandomizedSearchCV sẽ có lợi hơn bởi nó tìm kiếm tốt trên dữ liệu lớn so với GridSearchCV Sau khi hiệu chỉnh bằng siêu tham số thì </a:t>
            </a:r>
            <a:r>
              <a:rPr b="1" lang="en" sz="1300">
                <a:solidFill>
                  <a:schemeClr val="dk2"/>
                </a:solidFill>
                <a:latin typeface="Patrick Hand"/>
                <a:ea typeface="Patrick Hand"/>
                <a:cs typeface="Patrick Hand"/>
                <a:sym typeface="Patrick Hand"/>
              </a:rPr>
              <a:t>độ chính xác tăng lên</a:t>
            </a:r>
            <a:r>
              <a:rPr b="1" lang="en" sz="1300">
                <a:solidFill>
                  <a:schemeClr val="lt1"/>
                </a:solidFill>
                <a:latin typeface="Patrick Hand"/>
                <a:ea typeface="Patrick Hand"/>
                <a:cs typeface="Patrick Hand"/>
                <a:sym typeface="Patrick Hand"/>
              </a:rPr>
              <a:t> nhưng không đáng kể </a:t>
            </a:r>
            <a:r>
              <a:rPr b="1" lang="en" sz="1300">
                <a:solidFill>
                  <a:srgbClr val="A6B6FF"/>
                </a:solidFill>
                <a:latin typeface="Patrick Hand"/>
                <a:ea typeface="Patrick Hand"/>
                <a:cs typeface="Patrick Hand"/>
                <a:sym typeface="Patrick Hand"/>
              </a:rPr>
              <a:t>khoảng 0.11% (96.00% -&gt; 96.11%).</a:t>
            </a:r>
            <a:r>
              <a:rPr b="1" lang="en" sz="1300">
                <a:solidFill>
                  <a:schemeClr val="lt1"/>
                </a:solidFill>
                <a:latin typeface="Patrick Hand"/>
                <a:ea typeface="Patrick Hand"/>
                <a:cs typeface="Patrick Hand"/>
                <a:sym typeface="Patrick Hand"/>
              </a:rPr>
              <a:t> </a:t>
            </a:r>
            <a:r>
              <a:rPr b="1" lang="en" sz="1300">
                <a:solidFill>
                  <a:srgbClr val="A6B6FF"/>
                </a:solidFill>
                <a:latin typeface="Patrick Hand"/>
                <a:ea typeface="Patrick Hand"/>
                <a:cs typeface="Patrick Hand"/>
                <a:sym typeface="Patrick Hand"/>
              </a:rPr>
              <a:t>Thời gian tăng lên rất nhiều từ 2.291(s) -&gt; 38.469(s).</a:t>
            </a:r>
            <a:endParaRPr b="1" sz="1300">
              <a:solidFill>
                <a:srgbClr val="A6B6FF"/>
              </a:solidFill>
              <a:latin typeface="Patrick Hand"/>
              <a:ea typeface="Patrick Hand"/>
              <a:cs typeface="Patrick Hand"/>
              <a:sym typeface="Patrick Hand"/>
            </a:endParaRPr>
          </a:p>
          <a:p>
            <a:pPr indent="-311150" lvl="0" marL="457200" marR="2241900" rtl="0" algn="l">
              <a:spcBef>
                <a:spcPts val="0"/>
              </a:spcBef>
              <a:spcAft>
                <a:spcPts val="0"/>
              </a:spcAft>
              <a:buClr>
                <a:schemeClr val="lt1"/>
              </a:buClr>
              <a:buSzPts val="1300"/>
              <a:buFont typeface="Patrick Hand"/>
              <a:buChar char="-"/>
            </a:pPr>
            <a:r>
              <a:rPr b="1" lang="en" sz="1300">
                <a:solidFill>
                  <a:schemeClr val="lt1"/>
                </a:solidFill>
                <a:latin typeface="Patrick Hand"/>
                <a:ea typeface="Patrick Hand"/>
                <a:cs typeface="Patrick Hand"/>
                <a:sym typeface="Patrick Hand"/>
              </a:rPr>
              <a:t>Khi </a:t>
            </a:r>
            <a:r>
              <a:rPr b="1" i="1" lang="en" sz="1300">
                <a:solidFill>
                  <a:schemeClr val="accent2"/>
                </a:solidFill>
                <a:latin typeface="Patrick Hand"/>
                <a:ea typeface="Patrick Hand"/>
                <a:cs typeface="Patrick Hand"/>
                <a:sym typeface="Patrick Hand"/>
              </a:rPr>
              <a:t>sử dụng bộ 7 đặc trưng quan trọng nhất</a:t>
            </a:r>
            <a:r>
              <a:rPr b="1" lang="en" sz="1300">
                <a:solidFill>
                  <a:schemeClr val="lt1"/>
                </a:solidFill>
                <a:latin typeface="Patrick Hand"/>
                <a:ea typeface="Patrick Hand"/>
                <a:cs typeface="Patrick Hand"/>
                <a:sym typeface="Patrick Hand"/>
              </a:rPr>
              <a:t> để dự đoán thì </a:t>
            </a:r>
            <a:r>
              <a:rPr b="1" lang="en" sz="1300">
                <a:latin typeface="Patrick Hand"/>
                <a:ea typeface="Patrick Hand"/>
                <a:cs typeface="Patrick Hand"/>
                <a:sym typeface="Patrick Hand"/>
              </a:rPr>
              <a:t>độ chính xác giảm xuống còn 95.89% </a:t>
            </a:r>
            <a:r>
              <a:rPr b="1" lang="en" sz="1300">
                <a:solidFill>
                  <a:schemeClr val="lt1"/>
                </a:solidFill>
                <a:latin typeface="Patrick Hand"/>
                <a:ea typeface="Patrick Hand"/>
                <a:cs typeface="Patrick Hand"/>
                <a:sym typeface="Patrick Hand"/>
              </a:rPr>
              <a:t>nhưng thời gian train cũng giảm theo từ 34.698(s) -&gt; 30.380(s).</a:t>
            </a:r>
            <a:endParaRPr b="1" sz="1300">
              <a:solidFill>
                <a:schemeClr val="lt1"/>
              </a:solidFill>
              <a:latin typeface="Patrick Hand"/>
              <a:ea typeface="Patrick Hand"/>
              <a:cs typeface="Patrick Hand"/>
              <a:sym typeface="Patrick Hand"/>
            </a:endParaRPr>
          </a:p>
          <a:p>
            <a:pPr indent="0" lvl="0" marL="457200" rtl="0" algn="l">
              <a:spcBef>
                <a:spcPts val="0"/>
              </a:spcBef>
              <a:spcAft>
                <a:spcPts val="0"/>
              </a:spcAft>
              <a:buNone/>
            </a:pPr>
            <a:r>
              <a:t/>
            </a:r>
            <a:endParaRPr b="1" sz="1300">
              <a:solidFill>
                <a:schemeClr val="lt1"/>
              </a:solidFill>
              <a:latin typeface="Patrick Hand"/>
              <a:ea typeface="Patrick Hand"/>
              <a:cs typeface="Patrick Hand"/>
              <a:sym typeface="Patrick Hand"/>
            </a:endParaRPr>
          </a:p>
          <a:p>
            <a:pPr indent="0" lvl="0" marL="457200" rtl="0" algn="l">
              <a:spcBef>
                <a:spcPts val="0"/>
              </a:spcBef>
              <a:spcAft>
                <a:spcPts val="0"/>
              </a:spcAft>
              <a:buNone/>
            </a:pPr>
            <a:r>
              <a:t/>
            </a:r>
            <a:endParaRPr b="1" sz="1300">
              <a:solidFill>
                <a:schemeClr val="lt1"/>
              </a:solidFill>
              <a:latin typeface="Patrick Hand"/>
              <a:ea typeface="Patrick Hand"/>
              <a:cs typeface="Patrick Hand"/>
              <a:sym typeface="Patrick Hand"/>
            </a:endParaRPr>
          </a:p>
          <a:p>
            <a:pPr indent="0" lvl="0" marL="457200" rtl="0" algn="l">
              <a:spcBef>
                <a:spcPts val="0"/>
              </a:spcBef>
              <a:spcAft>
                <a:spcPts val="0"/>
              </a:spcAft>
              <a:buNone/>
            </a:pPr>
            <a:r>
              <a:t/>
            </a:r>
            <a:endParaRPr b="1" sz="1300">
              <a:solidFill>
                <a:schemeClr val="lt1"/>
              </a:solidFill>
              <a:latin typeface="Patrick Hand"/>
              <a:ea typeface="Patrick Hand"/>
              <a:cs typeface="Patrick Hand"/>
              <a:sym typeface="Patrick Hand"/>
            </a:endParaRPr>
          </a:p>
          <a:p>
            <a:pPr indent="0" lvl="0" marL="457200" rtl="0" algn="l">
              <a:spcBef>
                <a:spcPts val="0"/>
              </a:spcBef>
              <a:spcAft>
                <a:spcPts val="0"/>
              </a:spcAft>
              <a:buNone/>
            </a:pPr>
            <a:r>
              <a:t/>
            </a:r>
            <a:endParaRPr b="1" sz="1300">
              <a:solidFill>
                <a:schemeClr val="lt1"/>
              </a:solidFill>
              <a:latin typeface="Patrick Hand"/>
              <a:ea typeface="Patrick Hand"/>
              <a:cs typeface="Patrick Hand"/>
              <a:sym typeface="Patrick Hand"/>
            </a:endParaRPr>
          </a:p>
          <a:p>
            <a:pPr indent="-323850" lvl="0" marL="457200" rtl="0" algn="l">
              <a:spcBef>
                <a:spcPts val="0"/>
              </a:spcBef>
              <a:spcAft>
                <a:spcPts val="0"/>
              </a:spcAft>
              <a:buClr>
                <a:srgbClr val="E06666"/>
              </a:buClr>
              <a:buSzPts val="1500"/>
              <a:buFont typeface="Patrick Hand"/>
              <a:buChar char="➢"/>
            </a:pPr>
            <a:r>
              <a:rPr b="1" lang="en" sz="1500">
                <a:solidFill>
                  <a:srgbClr val="E06666"/>
                </a:solidFill>
                <a:latin typeface="Patrick Hand"/>
                <a:ea typeface="Patrick Hand"/>
                <a:cs typeface="Patrick Hand"/>
                <a:sym typeface="Patrick Hand"/>
              </a:rPr>
              <a:t>Tóm lại: Mô hình cho dự đoán về giá kim cương khá chính xác với độ chính xác lên đến khoảng 96.1% với thời gian dự đoán cũng khá tốt khoảng 34.7 (s).</a:t>
            </a:r>
            <a:endParaRPr b="1" sz="1500">
              <a:solidFill>
                <a:srgbClr val="E06666"/>
              </a:solidFill>
              <a:latin typeface="Patrick Hand"/>
              <a:ea typeface="Patrick Hand"/>
              <a:cs typeface="Patrick Hand"/>
              <a:sym typeface="Patrick Hand"/>
            </a:endParaRPr>
          </a:p>
        </p:txBody>
      </p:sp>
      <p:pic>
        <p:nvPicPr>
          <p:cNvPr id="410" name="Google Shape;410;p68"/>
          <p:cNvPicPr preferRelativeResize="0"/>
          <p:nvPr/>
        </p:nvPicPr>
        <p:blipFill>
          <a:blip r:embed="rId3">
            <a:alphaModFix/>
          </a:blip>
          <a:stretch>
            <a:fillRect/>
          </a:stretch>
        </p:blipFill>
        <p:spPr>
          <a:xfrm>
            <a:off x="6419250" y="3227475"/>
            <a:ext cx="2068500" cy="1261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9"/>
          <p:cNvSpPr txBox="1"/>
          <p:nvPr>
            <p:ph type="title"/>
          </p:nvPr>
        </p:nvSpPr>
        <p:spPr>
          <a:xfrm>
            <a:off x="188250" y="41350"/>
            <a:ext cx="56439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400">
                <a:latin typeface="Patrick Hand"/>
                <a:ea typeface="Patrick Hand"/>
                <a:cs typeface="Patrick Hand"/>
                <a:sym typeface="Patrick Hand"/>
              </a:rPr>
              <a:t>IV. </a:t>
            </a:r>
            <a:r>
              <a:rPr b="1" lang="en" sz="3400">
                <a:solidFill>
                  <a:schemeClr val="dk2"/>
                </a:solidFill>
                <a:latin typeface="Patrick Hand"/>
                <a:ea typeface="Patrick Hand"/>
                <a:cs typeface="Patrick Hand"/>
                <a:sym typeface="Patrick Hand"/>
              </a:rPr>
              <a:t>Kết luận và</a:t>
            </a:r>
            <a:r>
              <a:rPr b="1" lang="en" sz="3400">
                <a:latin typeface="Patrick Hand"/>
                <a:ea typeface="Patrick Hand"/>
                <a:cs typeface="Patrick Hand"/>
                <a:sym typeface="Patrick Hand"/>
              </a:rPr>
              <a:t> </a:t>
            </a:r>
            <a:r>
              <a:rPr b="1" lang="en" sz="3400">
                <a:solidFill>
                  <a:schemeClr val="dk2"/>
                </a:solidFill>
                <a:latin typeface="Patrick Hand"/>
                <a:ea typeface="Patrick Hand"/>
                <a:cs typeface="Patrick Hand"/>
                <a:sym typeface="Patrick Hand"/>
              </a:rPr>
              <a:t>Hướng phát triển</a:t>
            </a:r>
            <a:endParaRPr b="1" sz="3400">
              <a:solidFill>
                <a:schemeClr val="dk2"/>
              </a:solidFill>
              <a:latin typeface="Patrick Hand"/>
              <a:ea typeface="Patrick Hand"/>
              <a:cs typeface="Patrick Hand"/>
              <a:sym typeface="Patrick Hand"/>
            </a:endParaRPr>
          </a:p>
        </p:txBody>
      </p:sp>
      <p:sp>
        <p:nvSpPr>
          <p:cNvPr id="416" name="Google Shape;416;p69"/>
          <p:cNvSpPr txBox="1"/>
          <p:nvPr>
            <p:ph type="title"/>
          </p:nvPr>
        </p:nvSpPr>
        <p:spPr>
          <a:xfrm>
            <a:off x="363750" y="682600"/>
            <a:ext cx="8492400" cy="4272000"/>
          </a:xfrm>
          <a:prstGeom prst="rect">
            <a:avLst/>
          </a:prstGeom>
        </p:spPr>
        <p:txBody>
          <a:bodyPr anchorCtr="0" anchor="t" bIns="91425" lIns="91425" spcFirstLastPara="1" rIns="91425" wrap="square" tIns="91425">
            <a:noAutofit/>
          </a:bodyPr>
          <a:lstStyle/>
          <a:p>
            <a:pPr indent="0" lvl="0" marL="0" rtl="0" algn="just">
              <a:lnSpc>
                <a:spcPct val="100000"/>
              </a:lnSpc>
              <a:spcBef>
                <a:spcPts val="1200"/>
              </a:spcBef>
              <a:spcAft>
                <a:spcPts val="0"/>
              </a:spcAft>
              <a:buNone/>
            </a:pPr>
            <a:r>
              <a:rPr b="1" lang="en" sz="1400">
                <a:solidFill>
                  <a:schemeClr val="lt1"/>
                </a:solidFill>
                <a:latin typeface="Patrick Hand"/>
                <a:ea typeface="Patrick Hand"/>
                <a:cs typeface="Patrick Hand"/>
                <a:sym typeface="Patrick Hand"/>
              </a:rPr>
              <a:t>Thông qua đề tài lần này, các thành viên trong nhóm hiểu rõ hơn về môn Khoa học dữ liệu, đặc biệt là quá trình thu thập dữ liệu, trực quan hóa dữ liệu để lựa chọn các đặc trưng phù hợp nhất và sử dụng các thông số để đánh giá mô hình, từ đó đưa ra được kết quả tốt nhất qua các lần kiểm thử.</a:t>
            </a:r>
            <a:endParaRPr b="1" sz="1400">
              <a:solidFill>
                <a:schemeClr val="lt1"/>
              </a:solidFill>
              <a:latin typeface="Patrick Hand"/>
              <a:ea typeface="Patrick Hand"/>
              <a:cs typeface="Patrick Hand"/>
              <a:sym typeface="Patrick Hand"/>
            </a:endParaRPr>
          </a:p>
          <a:p>
            <a:pPr indent="0" lvl="0" marL="0" rtl="0" algn="just">
              <a:lnSpc>
                <a:spcPct val="100000"/>
              </a:lnSpc>
              <a:spcBef>
                <a:spcPts val="1200"/>
              </a:spcBef>
              <a:spcAft>
                <a:spcPts val="0"/>
              </a:spcAft>
              <a:buNone/>
            </a:pPr>
            <a:r>
              <a:rPr b="1" lang="en" sz="1400">
                <a:solidFill>
                  <a:srgbClr val="A6B6FF"/>
                </a:solidFill>
                <a:latin typeface="Patrick Hand"/>
                <a:ea typeface="Patrick Hand"/>
                <a:cs typeface="Patrick Hand"/>
                <a:sym typeface="Patrick Hand"/>
              </a:rPr>
              <a:t>Qua quá trình thực hiện ở trên, có thể thấy được tất cả các bước trên đều quan trọng trong việc đưa ra mô hình dự đoán tối ưu nhất có thể. Có nhiều yếu tố ảnh hưởng đến tốc độ huấn luyện và độ chính xác làm mô hình còn một số hạn chế:</a:t>
            </a:r>
            <a:endParaRPr b="1" sz="1400">
              <a:solidFill>
                <a:srgbClr val="A6B6FF"/>
              </a:solidFill>
              <a:latin typeface="Patrick Hand"/>
              <a:ea typeface="Patrick Hand"/>
              <a:cs typeface="Patrick Hand"/>
              <a:sym typeface="Patrick Hand"/>
            </a:endParaRPr>
          </a:p>
          <a:p>
            <a:pPr indent="-317500" lvl="0" marL="457200" rtl="0" algn="just">
              <a:lnSpc>
                <a:spcPct val="100000"/>
              </a:lnSpc>
              <a:spcBef>
                <a:spcPts val="1200"/>
              </a:spcBef>
              <a:spcAft>
                <a:spcPts val="0"/>
              </a:spcAft>
              <a:buClr>
                <a:schemeClr val="lt1"/>
              </a:buClr>
              <a:buSzPts val="1400"/>
              <a:buFont typeface="Patrick Hand"/>
              <a:buChar char="●"/>
            </a:pPr>
            <a:r>
              <a:rPr b="1" lang="en" sz="1400">
                <a:solidFill>
                  <a:schemeClr val="lt1"/>
                </a:solidFill>
                <a:latin typeface="Patrick Hand"/>
                <a:ea typeface="Patrick Hand"/>
                <a:cs typeface="Patrick Hand"/>
                <a:sym typeface="Patrick Hand"/>
              </a:rPr>
              <a:t>Việc thu thập dữ liệu trên các trang web có thể gặp khó khăn do việc bảo mật của trang web hoặc do cùng một dữ liệu về giá kim cương thì thông tin chi tiết giữa các trang web lại khác nhau nên có thể ảnh hưởng đến việc áp dụng cho nhiều trang web.</a:t>
            </a:r>
            <a:endParaRPr b="1" sz="1400">
              <a:solidFill>
                <a:schemeClr val="lt1"/>
              </a:solidFill>
              <a:latin typeface="Patrick Hand"/>
              <a:ea typeface="Patrick Hand"/>
              <a:cs typeface="Patrick Hand"/>
              <a:sym typeface="Patrick Hand"/>
            </a:endParaRPr>
          </a:p>
          <a:p>
            <a:pPr indent="-317500" lvl="0" marL="457200" rtl="0" algn="just">
              <a:lnSpc>
                <a:spcPct val="100000"/>
              </a:lnSpc>
              <a:spcBef>
                <a:spcPts val="0"/>
              </a:spcBef>
              <a:spcAft>
                <a:spcPts val="0"/>
              </a:spcAft>
              <a:buClr>
                <a:schemeClr val="lt1"/>
              </a:buClr>
              <a:buSzPts val="1400"/>
              <a:buFont typeface="Patrick Hand"/>
              <a:buChar char="●"/>
            </a:pPr>
            <a:r>
              <a:rPr b="1" lang="en" sz="1400">
                <a:solidFill>
                  <a:schemeClr val="lt1"/>
                </a:solidFill>
                <a:latin typeface="Patrick Hand"/>
                <a:ea typeface="Patrick Hand"/>
                <a:cs typeface="Patrick Hand"/>
                <a:sym typeface="Patrick Hand"/>
              </a:rPr>
              <a:t>Đối với tập dữ liệu nhỏ hơn thì độ chính xác của mô hình thấp hơn so với khi sử dụng với tập dữ liệu lớn hơn. Tuy nhiên, trong một số trường hợp thì độ chính xác tăng không đáng kể mà còn làm cho mô hình trở nên phức tạp hơn và ảnh hưởng đến thời gian huấn luyện.</a:t>
            </a:r>
            <a:endParaRPr b="1" sz="1400">
              <a:solidFill>
                <a:schemeClr val="lt1"/>
              </a:solidFill>
              <a:latin typeface="Patrick Hand"/>
              <a:ea typeface="Patrick Hand"/>
              <a:cs typeface="Patrick Hand"/>
              <a:sym typeface="Patrick Hand"/>
            </a:endParaRPr>
          </a:p>
          <a:p>
            <a:pPr indent="0" lvl="0" marL="0" rtl="0" algn="just">
              <a:lnSpc>
                <a:spcPct val="100000"/>
              </a:lnSpc>
              <a:spcBef>
                <a:spcPts val="1200"/>
              </a:spcBef>
              <a:spcAft>
                <a:spcPts val="0"/>
              </a:spcAft>
              <a:buNone/>
            </a:pPr>
            <a:r>
              <a:rPr b="1" lang="en" sz="1400">
                <a:latin typeface="Patrick Hand"/>
                <a:ea typeface="Patrick Hand"/>
                <a:cs typeface="Patrick Hand"/>
                <a:sym typeface="Patrick Hand"/>
              </a:rPr>
              <a:t>Từ đó, nhóm đưa ra một số giải pháp và hướng phát triển:</a:t>
            </a:r>
            <a:endParaRPr b="1" sz="1400">
              <a:latin typeface="Patrick Hand"/>
              <a:ea typeface="Patrick Hand"/>
              <a:cs typeface="Patrick Hand"/>
              <a:sym typeface="Patrick Hand"/>
            </a:endParaRPr>
          </a:p>
          <a:p>
            <a:pPr indent="-317500" lvl="0" marL="457200" rtl="0" algn="just">
              <a:lnSpc>
                <a:spcPct val="100000"/>
              </a:lnSpc>
              <a:spcBef>
                <a:spcPts val="1200"/>
              </a:spcBef>
              <a:spcAft>
                <a:spcPts val="0"/>
              </a:spcAft>
              <a:buClr>
                <a:schemeClr val="lt1"/>
              </a:buClr>
              <a:buSzPts val="1400"/>
              <a:buFont typeface="Patrick Hand"/>
              <a:buChar char="●"/>
            </a:pPr>
            <a:r>
              <a:rPr b="1" lang="en" sz="1400">
                <a:solidFill>
                  <a:schemeClr val="lt1"/>
                </a:solidFill>
                <a:latin typeface="Patrick Hand"/>
                <a:ea typeface="Patrick Hand"/>
                <a:cs typeface="Patrick Hand"/>
                <a:sym typeface="Patrick Hand"/>
              </a:rPr>
              <a:t> Thu thập dữ liệu từ nhiều trang web khác nhau với số lượng mẫu có thể lớn hơn rất nhiều để có được tập dữ liệu tối ưu nhất có thể.</a:t>
            </a:r>
            <a:endParaRPr b="1" sz="1400">
              <a:solidFill>
                <a:schemeClr val="lt1"/>
              </a:solidFill>
              <a:latin typeface="Patrick Hand"/>
              <a:ea typeface="Patrick Hand"/>
              <a:cs typeface="Patrick Hand"/>
              <a:sym typeface="Patrick Hand"/>
            </a:endParaRPr>
          </a:p>
          <a:p>
            <a:pPr indent="-317500" lvl="0" marL="457200" rtl="0" algn="just">
              <a:lnSpc>
                <a:spcPct val="100000"/>
              </a:lnSpc>
              <a:spcBef>
                <a:spcPts val="0"/>
              </a:spcBef>
              <a:spcAft>
                <a:spcPts val="0"/>
              </a:spcAft>
              <a:buClr>
                <a:schemeClr val="lt1"/>
              </a:buClr>
              <a:buSzPts val="1400"/>
              <a:buFont typeface="Patrick Hand"/>
              <a:buChar char="●"/>
            </a:pPr>
            <a:r>
              <a:rPr b="1" lang="en" sz="1400">
                <a:solidFill>
                  <a:schemeClr val="lt1"/>
                </a:solidFill>
                <a:latin typeface="Patrick Hand"/>
                <a:ea typeface="Patrick Hand"/>
                <a:cs typeface="Patrick Hand"/>
                <a:sym typeface="Patrick Hand"/>
              </a:rPr>
              <a:t>  Sử dụng các phương pháp tiền xử lý dữ liệu khác để có thể đưa ra được một mô hình dự đoán tốt hơn.</a:t>
            </a:r>
            <a:endParaRPr b="1" sz="1400">
              <a:solidFill>
                <a:schemeClr val="lt1"/>
              </a:solidFill>
              <a:latin typeface="Patrick Hand"/>
              <a:ea typeface="Patrick Hand"/>
              <a:cs typeface="Patrick Hand"/>
              <a:sym typeface="Patrick Hand"/>
            </a:endParaRPr>
          </a:p>
          <a:p>
            <a:pPr indent="-317500" lvl="0" marL="457200" rtl="0" algn="just">
              <a:lnSpc>
                <a:spcPct val="100000"/>
              </a:lnSpc>
              <a:spcBef>
                <a:spcPts val="0"/>
              </a:spcBef>
              <a:spcAft>
                <a:spcPts val="0"/>
              </a:spcAft>
              <a:buClr>
                <a:schemeClr val="lt1"/>
              </a:buClr>
              <a:buSzPts val="1400"/>
              <a:buFont typeface="Patrick Hand"/>
              <a:buChar char="●"/>
            </a:pPr>
            <a:r>
              <a:rPr b="1" lang="en" sz="1400">
                <a:solidFill>
                  <a:schemeClr val="lt1"/>
                </a:solidFill>
                <a:latin typeface="Patrick Hand"/>
                <a:ea typeface="Patrick Hand"/>
                <a:cs typeface="Patrick Hand"/>
                <a:sym typeface="Patrick Hand"/>
              </a:rPr>
              <a:t>Thử nghiệm với nhiều mô hình hơn như Decision Tree... để có kết quả và so sánh giữa các mô hình với nhau để lựa chọn mô hình tốt nhất.</a:t>
            </a:r>
            <a:endParaRPr b="1" sz="1400">
              <a:solidFill>
                <a:schemeClr val="lt1"/>
              </a:solidFill>
              <a:latin typeface="Patrick Hand"/>
              <a:ea typeface="Patrick Hand"/>
              <a:cs typeface="Patrick Hand"/>
              <a:sym typeface="Patrick Hand"/>
            </a:endParaRPr>
          </a:p>
          <a:p>
            <a:pPr indent="0" lvl="0" marL="0" rtl="0" algn="just">
              <a:lnSpc>
                <a:spcPct val="100000"/>
              </a:lnSpc>
              <a:spcBef>
                <a:spcPts val="1200"/>
              </a:spcBef>
              <a:spcAft>
                <a:spcPts val="0"/>
              </a:spcAft>
              <a:buNone/>
            </a:pPr>
            <a:r>
              <a:t/>
            </a:r>
            <a:endParaRPr b="1" sz="1400">
              <a:solidFill>
                <a:schemeClr val="lt1"/>
              </a:solidFill>
              <a:latin typeface="Patrick Hand"/>
              <a:ea typeface="Patrick Hand"/>
              <a:cs typeface="Patrick Hand"/>
              <a:sym typeface="Patrick Ha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70"/>
          <p:cNvPicPr preferRelativeResize="0"/>
          <p:nvPr/>
        </p:nvPicPr>
        <p:blipFill>
          <a:blip r:embed="rId3">
            <a:alphaModFix/>
          </a:blip>
          <a:stretch>
            <a:fillRect/>
          </a:stretch>
        </p:blipFill>
        <p:spPr>
          <a:xfrm>
            <a:off x="0" y="0"/>
            <a:ext cx="9144000"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50"/>
          <p:cNvSpPr txBox="1"/>
          <p:nvPr/>
        </p:nvSpPr>
        <p:spPr>
          <a:xfrm>
            <a:off x="2405025" y="1489684"/>
            <a:ext cx="1320000" cy="47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chemeClr val="accent1"/>
                </a:solidFill>
                <a:latin typeface="Patrick Hand"/>
                <a:ea typeface="Patrick Hand"/>
                <a:cs typeface="Patrick Hand"/>
                <a:sym typeface="Patrick Hand"/>
              </a:rPr>
              <a:t>01</a:t>
            </a:r>
            <a:endParaRPr b="1" sz="4000">
              <a:solidFill>
                <a:schemeClr val="accent1"/>
              </a:solidFill>
              <a:latin typeface="Patrick Hand"/>
              <a:ea typeface="Patrick Hand"/>
              <a:cs typeface="Patrick Hand"/>
              <a:sym typeface="Patrick Hand"/>
            </a:endParaRPr>
          </a:p>
        </p:txBody>
      </p:sp>
      <p:sp>
        <p:nvSpPr>
          <p:cNvPr id="221" name="Google Shape;221;p50"/>
          <p:cNvSpPr txBox="1"/>
          <p:nvPr/>
        </p:nvSpPr>
        <p:spPr>
          <a:xfrm>
            <a:off x="2174102" y="2381722"/>
            <a:ext cx="1322700" cy="47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chemeClr val="accent2"/>
                </a:solidFill>
                <a:latin typeface="Patrick Hand"/>
                <a:ea typeface="Patrick Hand"/>
                <a:cs typeface="Patrick Hand"/>
                <a:sym typeface="Patrick Hand"/>
              </a:rPr>
              <a:t>02</a:t>
            </a:r>
            <a:endParaRPr b="1" sz="4000">
              <a:solidFill>
                <a:schemeClr val="accent2"/>
              </a:solidFill>
              <a:latin typeface="Patrick Hand"/>
              <a:ea typeface="Patrick Hand"/>
              <a:cs typeface="Patrick Hand"/>
              <a:sym typeface="Patrick Hand"/>
            </a:endParaRPr>
          </a:p>
        </p:txBody>
      </p:sp>
      <p:sp>
        <p:nvSpPr>
          <p:cNvPr id="222" name="Google Shape;222;p50"/>
          <p:cNvSpPr txBox="1"/>
          <p:nvPr/>
        </p:nvSpPr>
        <p:spPr>
          <a:xfrm>
            <a:off x="2811012" y="3283904"/>
            <a:ext cx="1317300" cy="47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chemeClr val="accent1"/>
                </a:solidFill>
                <a:latin typeface="Patrick Hand"/>
                <a:ea typeface="Patrick Hand"/>
                <a:cs typeface="Patrick Hand"/>
                <a:sym typeface="Patrick Hand"/>
              </a:rPr>
              <a:t>03</a:t>
            </a:r>
            <a:endParaRPr b="1" sz="4000">
              <a:solidFill>
                <a:schemeClr val="accent1"/>
              </a:solidFill>
              <a:latin typeface="Patrick Hand"/>
              <a:ea typeface="Patrick Hand"/>
              <a:cs typeface="Patrick Hand"/>
              <a:sym typeface="Patrick Hand"/>
            </a:endParaRPr>
          </a:p>
        </p:txBody>
      </p:sp>
      <p:sp>
        <p:nvSpPr>
          <p:cNvPr id="223" name="Google Shape;223;p50"/>
          <p:cNvSpPr txBox="1"/>
          <p:nvPr/>
        </p:nvSpPr>
        <p:spPr>
          <a:xfrm>
            <a:off x="593575" y="158475"/>
            <a:ext cx="3139500" cy="8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400">
                <a:solidFill>
                  <a:srgbClr val="A6B6FF"/>
                </a:solidFill>
                <a:latin typeface="Patrick Hand"/>
                <a:ea typeface="Patrick Hand"/>
                <a:cs typeface="Patrick Hand"/>
                <a:sym typeface="Patrick Hand"/>
              </a:rPr>
              <a:t>Nội</a:t>
            </a:r>
            <a:r>
              <a:rPr b="1" lang="en" sz="5400">
                <a:solidFill>
                  <a:srgbClr val="FFFFFF"/>
                </a:solidFill>
                <a:latin typeface="Patrick Hand"/>
                <a:ea typeface="Patrick Hand"/>
                <a:cs typeface="Patrick Hand"/>
                <a:sym typeface="Patrick Hand"/>
              </a:rPr>
              <a:t> </a:t>
            </a:r>
            <a:r>
              <a:rPr b="1" lang="en" sz="5400">
                <a:solidFill>
                  <a:schemeClr val="accent1"/>
                </a:solidFill>
                <a:latin typeface="Patrick Hand"/>
                <a:ea typeface="Patrick Hand"/>
                <a:cs typeface="Patrick Hand"/>
                <a:sym typeface="Patrick Hand"/>
              </a:rPr>
              <a:t>dung</a:t>
            </a:r>
            <a:endParaRPr b="1" sz="5400">
              <a:solidFill>
                <a:schemeClr val="accent1"/>
              </a:solidFill>
              <a:latin typeface="Patrick Hand"/>
              <a:ea typeface="Patrick Hand"/>
              <a:cs typeface="Patrick Hand"/>
              <a:sym typeface="Patrick Hand"/>
            </a:endParaRPr>
          </a:p>
        </p:txBody>
      </p:sp>
      <p:sp>
        <p:nvSpPr>
          <p:cNvPr id="224" name="Google Shape;224;p50"/>
          <p:cNvSpPr txBox="1"/>
          <p:nvPr/>
        </p:nvSpPr>
        <p:spPr>
          <a:xfrm>
            <a:off x="3053850" y="1570300"/>
            <a:ext cx="3276600" cy="55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4000">
                <a:solidFill>
                  <a:srgbClr val="FFFFFF"/>
                </a:solidFill>
                <a:latin typeface="Patrick Hand"/>
                <a:ea typeface="Patrick Hand"/>
                <a:cs typeface="Patrick Hand"/>
                <a:sym typeface="Patrick Hand"/>
              </a:rPr>
              <a:t>Thu thập dữ liệu</a:t>
            </a:r>
            <a:endParaRPr b="1" sz="4000">
              <a:solidFill>
                <a:srgbClr val="FFFFFF"/>
              </a:solidFill>
              <a:latin typeface="Patrick Hand"/>
              <a:ea typeface="Patrick Hand"/>
              <a:cs typeface="Patrick Hand"/>
              <a:sym typeface="Patrick Hand"/>
            </a:endParaRPr>
          </a:p>
        </p:txBody>
      </p:sp>
      <p:sp>
        <p:nvSpPr>
          <p:cNvPr id="225" name="Google Shape;225;p50"/>
          <p:cNvSpPr txBox="1"/>
          <p:nvPr/>
        </p:nvSpPr>
        <p:spPr>
          <a:xfrm>
            <a:off x="2811000" y="2481263"/>
            <a:ext cx="4168500" cy="55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4000">
                <a:solidFill>
                  <a:srgbClr val="FFFFFF"/>
                </a:solidFill>
                <a:latin typeface="Patrick Hand"/>
                <a:ea typeface="Patrick Hand"/>
                <a:cs typeface="Patrick Hand"/>
                <a:sym typeface="Patrick Hand"/>
              </a:rPr>
              <a:t>Trích xuất đặc trưng</a:t>
            </a:r>
            <a:endParaRPr b="1" sz="4000">
              <a:solidFill>
                <a:srgbClr val="FFFFFF"/>
              </a:solidFill>
              <a:latin typeface="Patrick Hand"/>
              <a:ea typeface="Patrick Hand"/>
              <a:cs typeface="Patrick Hand"/>
              <a:sym typeface="Patrick Hand"/>
            </a:endParaRPr>
          </a:p>
        </p:txBody>
      </p:sp>
      <p:sp>
        <p:nvSpPr>
          <p:cNvPr id="226" name="Google Shape;226;p50"/>
          <p:cNvSpPr txBox="1"/>
          <p:nvPr/>
        </p:nvSpPr>
        <p:spPr>
          <a:xfrm>
            <a:off x="3496800" y="3351375"/>
            <a:ext cx="3635100" cy="55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4000">
                <a:solidFill>
                  <a:srgbClr val="FFFFFF"/>
                </a:solidFill>
                <a:latin typeface="Patrick Hand"/>
                <a:ea typeface="Patrick Hand"/>
                <a:cs typeface="Patrick Hand"/>
                <a:sym typeface="Patrick Hand"/>
              </a:rPr>
              <a:t>Mô hình dự đoán</a:t>
            </a:r>
            <a:endParaRPr b="1" sz="4000">
              <a:solidFill>
                <a:srgbClr val="FFFFFF"/>
              </a:solidFill>
              <a:latin typeface="Patrick Hand"/>
              <a:ea typeface="Patrick Hand"/>
              <a:cs typeface="Patrick Hand"/>
              <a:sym typeface="Patrick Ha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51"/>
          <p:cNvSpPr txBox="1"/>
          <p:nvPr>
            <p:ph type="title"/>
          </p:nvPr>
        </p:nvSpPr>
        <p:spPr>
          <a:xfrm>
            <a:off x="-121500" y="76400"/>
            <a:ext cx="3726000" cy="747000"/>
          </a:xfrm>
          <a:prstGeom prst="rect">
            <a:avLst/>
          </a:prstGeom>
        </p:spPr>
        <p:txBody>
          <a:bodyPr anchorCtr="0" anchor="t" bIns="91425" lIns="91425" spcFirstLastPara="1" rIns="91425" wrap="square" tIns="91425">
            <a:noAutofit/>
          </a:bodyPr>
          <a:lstStyle/>
          <a:p>
            <a:pPr indent="-444500" lvl="0" marL="457200" rtl="0" algn="ctr">
              <a:spcBef>
                <a:spcPts val="0"/>
              </a:spcBef>
              <a:spcAft>
                <a:spcPts val="0"/>
              </a:spcAft>
              <a:buSzPts val="3400"/>
              <a:buFont typeface="Patrick Hand"/>
              <a:buAutoNum type="romanUcPeriod"/>
            </a:pPr>
            <a:r>
              <a:rPr b="1" lang="en" sz="3400">
                <a:solidFill>
                  <a:schemeClr val="lt1"/>
                </a:solidFill>
                <a:latin typeface="Patrick Hand"/>
                <a:ea typeface="Patrick Hand"/>
                <a:cs typeface="Patrick Hand"/>
                <a:sym typeface="Patrick Hand"/>
              </a:rPr>
              <a:t>Thu thập dữ liệu</a:t>
            </a:r>
            <a:endParaRPr b="1" sz="3400">
              <a:solidFill>
                <a:schemeClr val="lt1"/>
              </a:solidFill>
              <a:latin typeface="Patrick Hand"/>
              <a:ea typeface="Patrick Hand"/>
              <a:cs typeface="Patrick Hand"/>
              <a:sym typeface="Patrick Hand"/>
            </a:endParaRPr>
          </a:p>
        </p:txBody>
      </p:sp>
      <p:sp>
        <p:nvSpPr>
          <p:cNvPr id="232" name="Google Shape;232;p51"/>
          <p:cNvSpPr txBox="1"/>
          <p:nvPr>
            <p:ph type="title"/>
          </p:nvPr>
        </p:nvSpPr>
        <p:spPr>
          <a:xfrm>
            <a:off x="59775" y="701675"/>
            <a:ext cx="5590500" cy="9942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chemeClr val="dk2"/>
              </a:buClr>
              <a:buSzPts val="1300"/>
              <a:buFont typeface="Patrick Hand"/>
              <a:buChar char="●"/>
            </a:pPr>
            <a:r>
              <a:rPr b="1" lang="en" sz="1300">
                <a:solidFill>
                  <a:schemeClr val="dk2"/>
                </a:solidFill>
                <a:latin typeface="Patrick Hand"/>
                <a:ea typeface="Patrick Hand"/>
                <a:cs typeface="Patrick Hand"/>
                <a:sym typeface="Patrick Hand"/>
              </a:rPr>
              <a:t>Việc thu thập dữ liệu được thực hiện thông qua 2 quá trình sau</a:t>
            </a:r>
            <a:endParaRPr b="1" sz="1300">
              <a:solidFill>
                <a:schemeClr val="dk2"/>
              </a:solidFill>
              <a:latin typeface="Patrick Hand"/>
              <a:ea typeface="Patrick Hand"/>
              <a:cs typeface="Patrick Hand"/>
              <a:sym typeface="Patrick Hand"/>
            </a:endParaRPr>
          </a:p>
          <a:p>
            <a:pPr indent="-311150" lvl="1" marL="914400" rtl="0" algn="just">
              <a:spcBef>
                <a:spcPts val="0"/>
              </a:spcBef>
              <a:spcAft>
                <a:spcPts val="0"/>
              </a:spcAft>
              <a:buClr>
                <a:schemeClr val="dk2"/>
              </a:buClr>
              <a:buSzPts val="1300"/>
              <a:buFont typeface="Patrick Hand"/>
              <a:buChar char="○"/>
            </a:pPr>
            <a:r>
              <a:rPr b="1" lang="en" sz="1300">
                <a:solidFill>
                  <a:schemeClr val="dk2"/>
                </a:solidFill>
                <a:latin typeface="Patrick Hand"/>
                <a:ea typeface="Patrick Hand"/>
                <a:cs typeface="Patrick Hand"/>
                <a:sym typeface="Patrick Hand"/>
              </a:rPr>
              <a:t>Quá trình 1: thu thập tất cả đường dẫn của dữ liệu</a:t>
            </a:r>
            <a:endParaRPr b="1" sz="1300">
              <a:solidFill>
                <a:schemeClr val="dk2"/>
              </a:solidFill>
              <a:latin typeface="Patrick Hand"/>
              <a:ea typeface="Patrick Hand"/>
              <a:cs typeface="Patrick Hand"/>
              <a:sym typeface="Patrick Hand"/>
            </a:endParaRPr>
          </a:p>
          <a:p>
            <a:pPr indent="-311150" lvl="1" marL="914400" rtl="0" algn="just">
              <a:spcBef>
                <a:spcPts val="0"/>
              </a:spcBef>
              <a:spcAft>
                <a:spcPts val="0"/>
              </a:spcAft>
              <a:buClr>
                <a:schemeClr val="dk2"/>
              </a:buClr>
              <a:buSzPts val="1300"/>
              <a:buFont typeface="Patrick Hand"/>
              <a:buChar char="○"/>
            </a:pPr>
            <a:r>
              <a:rPr b="1" lang="en" sz="1300">
                <a:solidFill>
                  <a:schemeClr val="dk2"/>
                </a:solidFill>
                <a:latin typeface="Patrick Hand"/>
                <a:ea typeface="Patrick Hand"/>
                <a:cs typeface="Patrick Hand"/>
                <a:sym typeface="Patrick Hand"/>
              </a:rPr>
              <a:t>Quá trình 2: truy cập từng đường dẫn và lấy dữ liệu theo định dạng của trang web</a:t>
            </a:r>
            <a:endParaRPr b="1" sz="1300">
              <a:solidFill>
                <a:schemeClr val="dk2"/>
              </a:solidFill>
              <a:latin typeface="Patrick Hand"/>
              <a:ea typeface="Patrick Hand"/>
              <a:cs typeface="Patrick Hand"/>
              <a:sym typeface="Patrick Hand"/>
            </a:endParaRPr>
          </a:p>
        </p:txBody>
      </p:sp>
      <p:grpSp>
        <p:nvGrpSpPr>
          <p:cNvPr id="233" name="Google Shape;233;p51"/>
          <p:cNvGrpSpPr/>
          <p:nvPr/>
        </p:nvGrpSpPr>
        <p:grpSpPr>
          <a:xfrm>
            <a:off x="337492" y="1695876"/>
            <a:ext cx="5197880" cy="3289323"/>
            <a:chOff x="192834" y="1865164"/>
            <a:chExt cx="5016291" cy="3186711"/>
          </a:xfrm>
        </p:grpSpPr>
        <p:grpSp>
          <p:nvGrpSpPr>
            <p:cNvPr id="234" name="Google Shape;234;p51"/>
            <p:cNvGrpSpPr/>
            <p:nvPr/>
          </p:nvGrpSpPr>
          <p:grpSpPr>
            <a:xfrm>
              <a:off x="192834" y="1865173"/>
              <a:ext cx="2162979" cy="2750954"/>
              <a:chOff x="331900" y="1599175"/>
              <a:chExt cx="2145600" cy="3298902"/>
            </a:xfrm>
          </p:grpSpPr>
          <p:sp>
            <p:nvSpPr>
              <p:cNvPr id="235" name="Google Shape;235;p51"/>
              <p:cNvSpPr/>
              <p:nvPr/>
            </p:nvSpPr>
            <p:spPr>
              <a:xfrm>
                <a:off x="422500" y="1599175"/>
                <a:ext cx="1964400" cy="35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Đường dẫn của trang web</a:t>
                </a:r>
                <a:endParaRPr b="1" sz="900"/>
              </a:p>
            </p:txBody>
          </p:sp>
          <p:sp>
            <p:nvSpPr>
              <p:cNvPr id="236" name="Google Shape;236;p51"/>
              <p:cNvSpPr/>
              <p:nvPr/>
            </p:nvSpPr>
            <p:spPr>
              <a:xfrm>
                <a:off x="422500" y="2180150"/>
                <a:ext cx="1964400" cy="56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Tìm và nhấn nút See more để hiển thị dữ liệu</a:t>
                </a:r>
                <a:endParaRPr b="1" sz="900"/>
              </a:p>
            </p:txBody>
          </p:sp>
          <p:sp>
            <p:nvSpPr>
              <p:cNvPr id="237" name="Google Shape;237;p51"/>
              <p:cNvSpPr/>
              <p:nvPr/>
            </p:nvSpPr>
            <p:spPr>
              <a:xfrm>
                <a:off x="422500" y="2971725"/>
                <a:ext cx="1964400" cy="35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Thu thập tất cả các đường dẫn</a:t>
                </a:r>
                <a:endParaRPr b="1" sz="900"/>
              </a:p>
            </p:txBody>
          </p:sp>
          <p:sp>
            <p:nvSpPr>
              <p:cNvPr id="238" name="Google Shape;238;p51"/>
              <p:cNvSpPr/>
              <p:nvPr/>
            </p:nvSpPr>
            <p:spPr>
              <a:xfrm>
                <a:off x="422500" y="4463677"/>
                <a:ext cx="1964400" cy="43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Ghi vào file và thoát khỏi việc thu thập dữ liệu</a:t>
                </a:r>
                <a:endParaRPr b="1" sz="900"/>
              </a:p>
            </p:txBody>
          </p:sp>
          <p:sp>
            <p:nvSpPr>
              <p:cNvPr id="239" name="Google Shape;239;p51"/>
              <p:cNvSpPr/>
              <p:nvPr/>
            </p:nvSpPr>
            <p:spPr>
              <a:xfrm>
                <a:off x="331900" y="3647488"/>
                <a:ext cx="2145600" cy="492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Số lượng &lt; </a:t>
                </a:r>
                <a:r>
                  <a:rPr b="1" lang="en" sz="800"/>
                  <a:t>1</a:t>
                </a:r>
                <a:r>
                  <a:rPr b="1" lang="en" sz="800"/>
                  <a:t>0000</a:t>
                </a:r>
                <a:endParaRPr b="1" sz="800"/>
              </a:p>
            </p:txBody>
          </p:sp>
          <p:cxnSp>
            <p:nvCxnSpPr>
              <p:cNvPr id="240" name="Google Shape;240;p51"/>
              <p:cNvCxnSpPr>
                <a:stCxn id="235" idx="2"/>
                <a:endCxn id="236" idx="0"/>
              </p:cNvCxnSpPr>
              <p:nvPr/>
            </p:nvCxnSpPr>
            <p:spPr>
              <a:xfrm>
                <a:off x="1404700" y="1950775"/>
                <a:ext cx="0" cy="229500"/>
              </a:xfrm>
              <a:prstGeom prst="straightConnector1">
                <a:avLst/>
              </a:prstGeom>
              <a:noFill/>
              <a:ln cap="flat" cmpd="sng" w="9525">
                <a:solidFill>
                  <a:schemeClr val="dk2"/>
                </a:solidFill>
                <a:prstDash val="solid"/>
                <a:round/>
                <a:headEnd len="med" w="med" type="none"/>
                <a:tailEnd len="med" w="med" type="triangle"/>
              </a:ln>
            </p:spPr>
          </p:cxnSp>
          <p:cxnSp>
            <p:nvCxnSpPr>
              <p:cNvPr id="241" name="Google Shape;241;p51"/>
              <p:cNvCxnSpPr>
                <a:stCxn id="236" idx="2"/>
                <a:endCxn id="237" idx="0"/>
              </p:cNvCxnSpPr>
              <p:nvPr/>
            </p:nvCxnSpPr>
            <p:spPr>
              <a:xfrm>
                <a:off x="1404700" y="2742350"/>
                <a:ext cx="0" cy="22950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51"/>
              <p:cNvCxnSpPr>
                <a:stCxn id="237" idx="2"/>
                <a:endCxn id="239" idx="0"/>
              </p:cNvCxnSpPr>
              <p:nvPr/>
            </p:nvCxnSpPr>
            <p:spPr>
              <a:xfrm>
                <a:off x="1404700" y="3323325"/>
                <a:ext cx="0" cy="324300"/>
              </a:xfrm>
              <a:prstGeom prst="straightConnector1">
                <a:avLst/>
              </a:prstGeom>
              <a:noFill/>
              <a:ln cap="flat" cmpd="sng" w="9525">
                <a:solidFill>
                  <a:schemeClr val="dk2"/>
                </a:solidFill>
                <a:prstDash val="solid"/>
                <a:round/>
                <a:headEnd len="med" w="med" type="none"/>
                <a:tailEnd len="med" w="med" type="triangle"/>
              </a:ln>
            </p:spPr>
          </p:cxnSp>
          <p:cxnSp>
            <p:nvCxnSpPr>
              <p:cNvPr id="243" name="Google Shape;243;p51"/>
              <p:cNvCxnSpPr>
                <a:stCxn id="239" idx="2"/>
                <a:endCxn id="238" idx="0"/>
              </p:cNvCxnSpPr>
              <p:nvPr/>
            </p:nvCxnSpPr>
            <p:spPr>
              <a:xfrm>
                <a:off x="1404700" y="4139488"/>
                <a:ext cx="0" cy="324300"/>
              </a:xfrm>
              <a:prstGeom prst="straightConnector1">
                <a:avLst/>
              </a:prstGeom>
              <a:noFill/>
              <a:ln cap="flat" cmpd="sng" w="9525">
                <a:solidFill>
                  <a:schemeClr val="dk2"/>
                </a:solidFill>
                <a:prstDash val="solid"/>
                <a:round/>
                <a:headEnd len="med" w="med" type="none"/>
                <a:tailEnd len="med" w="med" type="triangle"/>
              </a:ln>
            </p:spPr>
          </p:cxnSp>
          <p:cxnSp>
            <p:nvCxnSpPr>
              <p:cNvPr id="244" name="Google Shape;244;p51"/>
              <p:cNvCxnSpPr>
                <a:stCxn id="239" idx="3"/>
                <a:endCxn id="235" idx="3"/>
              </p:cNvCxnSpPr>
              <p:nvPr/>
            </p:nvCxnSpPr>
            <p:spPr>
              <a:xfrm rot="10800000">
                <a:off x="2386900" y="1774888"/>
                <a:ext cx="90600" cy="2118600"/>
              </a:xfrm>
              <a:prstGeom prst="bentConnector3">
                <a:avLst>
                  <a:gd fmla="val -251611" name="adj1"/>
                </a:avLst>
              </a:prstGeom>
              <a:noFill/>
              <a:ln cap="flat" cmpd="sng" w="9525">
                <a:solidFill>
                  <a:schemeClr val="dk2"/>
                </a:solidFill>
                <a:prstDash val="solid"/>
                <a:round/>
                <a:headEnd len="med" w="med" type="none"/>
                <a:tailEnd len="med" w="med" type="stealth"/>
              </a:ln>
            </p:spPr>
          </p:cxnSp>
        </p:grpSp>
        <p:grpSp>
          <p:nvGrpSpPr>
            <p:cNvPr id="245" name="Google Shape;245;p51"/>
            <p:cNvGrpSpPr/>
            <p:nvPr/>
          </p:nvGrpSpPr>
          <p:grpSpPr>
            <a:xfrm>
              <a:off x="3251936" y="1865164"/>
              <a:ext cx="1787997" cy="2713656"/>
              <a:chOff x="3512300" y="1854350"/>
              <a:chExt cx="1964400" cy="2883800"/>
            </a:xfrm>
          </p:grpSpPr>
          <p:sp>
            <p:nvSpPr>
              <p:cNvPr id="246" name="Google Shape;246;p51"/>
              <p:cNvSpPr/>
              <p:nvPr/>
            </p:nvSpPr>
            <p:spPr>
              <a:xfrm>
                <a:off x="3512300" y="1854350"/>
                <a:ext cx="1964400" cy="35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Đường dẫn của dữ liệu</a:t>
                </a:r>
                <a:endParaRPr b="1" sz="900"/>
              </a:p>
            </p:txBody>
          </p:sp>
          <p:sp>
            <p:nvSpPr>
              <p:cNvPr id="247" name="Google Shape;247;p51"/>
              <p:cNvSpPr/>
              <p:nvPr/>
            </p:nvSpPr>
            <p:spPr>
              <a:xfrm>
                <a:off x="3512300" y="2435325"/>
                <a:ext cx="1964400" cy="40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Tìm bảng thông tin chi tiết</a:t>
                </a:r>
                <a:endParaRPr b="1" sz="900"/>
              </a:p>
            </p:txBody>
          </p:sp>
          <p:sp>
            <p:nvSpPr>
              <p:cNvPr id="248" name="Google Shape;248;p51"/>
              <p:cNvSpPr/>
              <p:nvPr/>
            </p:nvSpPr>
            <p:spPr>
              <a:xfrm>
                <a:off x="3512300" y="3079050"/>
                <a:ext cx="1964400" cy="35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Thu thập tất cả c</a:t>
                </a:r>
                <a:r>
                  <a:rPr b="1" lang="en" sz="900"/>
                  <a:t>ác thông tin</a:t>
                </a:r>
                <a:endParaRPr b="1" sz="900"/>
              </a:p>
            </p:txBody>
          </p:sp>
          <p:sp>
            <p:nvSpPr>
              <p:cNvPr id="249" name="Google Shape;249;p51"/>
              <p:cNvSpPr/>
              <p:nvPr/>
            </p:nvSpPr>
            <p:spPr>
              <a:xfrm>
                <a:off x="3512300" y="3650000"/>
                <a:ext cx="1964400" cy="43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Tìm vị trí của giá và lấy dữ liệu</a:t>
                </a:r>
                <a:endParaRPr b="1" sz="900"/>
              </a:p>
            </p:txBody>
          </p:sp>
          <p:cxnSp>
            <p:nvCxnSpPr>
              <p:cNvPr id="250" name="Google Shape;250;p51"/>
              <p:cNvCxnSpPr>
                <a:stCxn id="246" idx="2"/>
                <a:endCxn id="247" idx="0"/>
              </p:cNvCxnSpPr>
              <p:nvPr/>
            </p:nvCxnSpPr>
            <p:spPr>
              <a:xfrm>
                <a:off x="4494500" y="2205950"/>
                <a:ext cx="0" cy="229500"/>
              </a:xfrm>
              <a:prstGeom prst="straightConnector1">
                <a:avLst/>
              </a:prstGeom>
              <a:noFill/>
              <a:ln cap="flat" cmpd="sng" w="9525">
                <a:solidFill>
                  <a:schemeClr val="dk2"/>
                </a:solidFill>
                <a:prstDash val="solid"/>
                <a:round/>
                <a:headEnd len="med" w="med" type="none"/>
                <a:tailEnd len="med" w="med" type="triangle"/>
              </a:ln>
            </p:spPr>
          </p:cxnSp>
          <p:cxnSp>
            <p:nvCxnSpPr>
              <p:cNvPr id="251" name="Google Shape;251;p51"/>
              <p:cNvCxnSpPr>
                <a:stCxn id="247" idx="2"/>
                <a:endCxn id="248" idx="0"/>
              </p:cNvCxnSpPr>
              <p:nvPr/>
            </p:nvCxnSpPr>
            <p:spPr>
              <a:xfrm>
                <a:off x="4494500" y="2838225"/>
                <a:ext cx="0" cy="240900"/>
              </a:xfrm>
              <a:prstGeom prst="straightConnector1">
                <a:avLst/>
              </a:prstGeom>
              <a:noFill/>
              <a:ln cap="flat" cmpd="sng" w="9525">
                <a:solidFill>
                  <a:schemeClr val="dk2"/>
                </a:solidFill>
                <a:prstDash val="solid"/>
                <a:round/>
                <a:headEnd len="med" w="med" type="none"/>
                <a:tailEnd len="med" w="med" type="triangle"/>
              </a:ln>
            </p:spPr>
          </p:cxnSp>
          <p:cxnSp>
            <p:nvCxnSpPr>
              <p:cNvPr id="252" name="Google Shape;252;p51"/>
              <p:cNvCxnSpPr>
                <a:stCxn id="248" idx="2"/>
                <a:endCxn id="249" idx="0"/>
              </p:cNvCxnSpPr>
              <p:nvPr/>
            </p:nvCxnSpPr>
            <p:spPr>
              <a:xfrm>
                <a:off x="4494500" y="3430650"/>
                <a:ext cx="0" cy="219300"/>
              </a:xfrm>
              <a:prstGeom prst="straightConnector1">
                <a:avLst/>
              </a:prstGeom>
              <a:noFill/>
              <a:ln cap="flat" cmpd="sng" w="9525">
                <a:solidFill>
                  <a:schemeClr val="dk2"/>
                </a:solidFill>
                <a:prstDash val="solid"/>
                <a:round/>
                <a:headEnd len="med" w="med" type="none"/>
                <a:tailEnd len="med" w="med" type="triangle"/>
              </a:ln>
            </p:spPr>
          </p:cxnSp>
          <p:sp>
            <p:nvSpPr>
              <p:cNvPr id="253" name="Google Shape;253;p51"/>
              <p:cNvSpPr/>
              <p:nvPr/>
            </p:nvSpPr>
            <p:spPr>
              <a:xfrm>
                <a:off x="3512300" y="4303750"/>
                <a:ext cx="1964400" cy="43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Thoát việc lấy thông tin</a:t>
                </a:r>
                <a:endParaRPr b="1" sz="900"/>
              </a:p>
            </p:txBody>
          </p:sp>
          <p:cxnSp>
            <p:nvCxnSpPr>
              <p:cNvPr id="254" name="Google Shape;254;p51"/>
              <p:cNvCxnSpPr>
                <a:stCxn id="249" idx="2"/>
                <a:endCxn id="253" idx="0"/>
              </p:cNvCxnSpPr>
              <p:nvPr/>
            </p:nvCxnSpPr>
            <p:spPr>
              <a:xfrm>
                <a:off x="4494500" y="4084400"/>
                <a:ext cx="0" cy="219300"/>
              </a:xfrm>
              <a:prstGeom prst="straightConnector1">
                <a:avLst/>
              </a:prstGeom>
              <a:noFill/>
              <a:ln cap="flat" cmpd="sng" w="9525">
                <a:solidFill>
                  <a:schemeClr val="dk2"/>
                </a:solidFill>
                <a:prstDash val="solid"/>
                <a:round/>
                <a:headEnd len="med" w="med" type="none"/>
                <a:tailEnd len="med" w="med" type="triangle"/>
              </a:ln>
            </p:spPr>
          </p:cxnSp>
        </p:grpSp>
        <p:sp>
          <p:nvSpPr>
            <p:cNvPr id="255" name="Google Shape;255;p51"/>
            <p:cNvSpPr txBox="1"/>
            <p:nvPr/>
          </p:nvSpPr>
          <p:spPr>
            <a:xfrm>
              <a:off x="330188" y="4697410"/>
              <a:ext cx="2126400" cy="344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atrick Hand"/>
                  <a:ea typeface="Patrick Hand"/>
                  <a:cs typeface="Patrick Hand"/>
                  <a:sym typeface="Patrick Hand"/>
                </a:rPr>
                <a:t>Cách thức t</a:t>
              </a:r>
              <a:r>
                <a:rPr b="1" lang="en">
                  <a:solidFill>
                    <a:srgbClr val="FFFFFF"/>
                  </a:solidFill>
                  <a:latin typeface="Patrick Hand"/>
                  <a:ea typeface="Patrick Hand"/>
                  <a:cs typeface="Patrick Hand"/>
                  <a:sym typeface="Patrick Hand"/>
                </a:rPr>
                <a:t>hu thập </a:t>
              </a:r>
              <a:r>
                <a:rPr b="1" lang="en">
                  <a:solidFill>
                    <a:srgbClr val="FFFFFF"/>
                  </a:solidFill>
                  <a:latin typeface="Patrick Hand"/>
                  <a:ea typeface="Patrick Hand"/>
                  <a:cs typeface="Patrick Hand"/>
                  <a:sym typeface="Patrick Hand"/>
                </a:rPr>
                <a:t>đường dẫn</a:t>
              </a:r>
              <a:endParaRPr b="1">
                <a:solidFill>
                  <a:srgbClr val="FFFFFF"/>
                </a:solidFill>
                <a:latin typeface="Patrick Hand"/>
                <a:ea typeface="Patrick Hand"/>
                <a:cs typeface="Patrick Hand"/>
                <a:sym typeface="Patrick Hand"/>
              </a:endParaRPr>
            </a:p>
          </p:txBody>
        </p:sp>
        <p:sp>
          <p:nvSpPr>
            <p:cNvPr id="256" name="Google Shape;256;p51"/>
            <p:cNvSpPr txBox="1"/>
            <p:nvPr/>
          </p:nvSpPr>
          <p:spPr>
            <a:xfrm>
              <a:off x="3082725" y="4707175"/>
              <a:ext cx="2126400" cy="344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atrick Hand"/>
                  <a:ea typeface="Patrick Hand"/>
                  <a:cs typeface="Patrick Hand"/>
                  <a:sym typeface="Patrick Hand"/>
                </a:rPr>
                <a:t>Cách thức thu thập </a:t>
              </a:r>
              <a:r>
                <a:rPr b="1" lang="en">
                  <a:solidFill>
                    <a:srgbClr val="FFFFFF"/>
                  </a:solidFill>
                  <a:latin typeface="Patrick Hand"/>
                  <a:ea typeface="Patrick Hand"/>
                  <a:cs typeface="Patrick Hand"/>
                  <a:sym typeface="Patrick Hand"/>
                </a:rPr>
                <a:t>dữ liệu</a:t>
              </a:r>
              <a:endParaRPr b="1">
                <a:solidFill>
                  <a:srgbClr val="FFFFFF"/>
                </a:solidFill>
                <a:latin typeface="Patrick Hand"/>
                <a:ea typeface="Patrick Hand"/>
                <a:cs typeface="Patrick Hand"/>
                <a:sym typeface="Patrick Hand"/>
              </a:endParaRPr>
            </a:p>
          </p:txBody>
        </p:sp>
        <p:sp>
          <p:nvSpPr>
            <p:cNvPr id="257" name="Google Shape;257;p51"/>
            <p:cNvSpPr/>
            <p:nvPr/>
          </p:nvSpPr>
          <p:spPr>
            <a:xfrm>
              <a:off x="2645096" y="2826175"/>
              <a:ext cx="358200" cy="18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51"/>
          <p:cNvGrpSpPr/>
          <p:nvPr/>
        </p:nvGrpSpPr>
        <p:grpSpPr>
          <a:xfrm>
            <a:off x="5703655" y="570540"/>
            <a:ext cx="3180038" cy="1797118"/>
            <a:chOff x="1178600" y="2016225"/>
            <a:chExt cx="3886152" cy="2445725"/>
          </a:xfrm>
        </p:grpSpPr>
        <p:pic>
          <p:nvPicPr>
            <p:cNvPr id="259" name="Google Shape;259;p51"/>
            <p:cNvPicPr preferRelativeResize="0"/>
            <p:nvPr/>
          </p:nvPicPr>
          <p:blipFill>
            <a:blip r:embed="rId3">
              <a:alphaModFix/>
            </a:blip>
            <a:stretch>
              <a:fillRect/>
            </a:stretch>
          </p:blipFill>
          <p:spPr>
            <a:xfrm>
              <a:off x="1178600" y="2016225"/>
              <a:ext cx="2412325" cy="2445725"/>
            </a:xfrm>
            <a:prstGeom prst="rect">
              <a:avLst/>
            </a:prstGeom>
            <a:noFill/>
            <a:ln>
              <a:noFill/>
            </a:ln>
          </p:spPr>
        </p:pic>
        <p:pic>
          <p:nvPicPr>
            <p:cNvPr id="260" name="Google Shape;260;p51"/>
            <p:cNvPicPr preferRelativeResize="0"/>
            <p:nvPr/>
          </p:nvPicPr>
          <p:blipFill>
            <a:blip r:embed="rId4">
              <a:alphaModFix/>
            </a:blip>
            <a:stretch>
              <a:fillRect/>
            </a:stretch>
          </p:blipFill>
          <p:spPr>
            <a:xfrm>
              <a:off x="3674825" y="2016225"/>
              <a:ext cx="1389927" cy="2445725"/>
            </a:xfrm>
            <a:prstGeom prst="rect">
              <a:avLst/>
            </a:prstGeom>
            <a:noFill/>
            <a:ln>
              <a:noFill/>
            </a:ln>
          </p:spPr>
        </p:pic>
      </p:grpSp>
      <p:sp>
        <p:nvSpPr>
          <p:cNvPr id="261" name="Google Shape;261;p51"/>
          <p:cNvSpPr txBox="1"/>
          <p:nvPr/>
        </p:nvSpPr>
        <p:spPr>
          <a:xfrm>
            <a:off x="5654775" y="2425075"/>
            <a:ext cx="3277800" cy="35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Patrick Hand"/>
                <a:ea typeface="Patrick Hand"/>
                <a:cs typeface="Patrick Hand"/>
                <a:sym typeface="Patrick Hand"/>
              </a:rPr>
              <a:t>Số lượng dữ liệu và số lượng giá trị NULL (big)</a:t>
            </a:r>
            <a:endParaRPr b="1">
              <a:solidFill>
                <a:schemeClr val="accent1"/>
              </a:solidFill>
              <a:latin typeface="Patrick Hand"/>
              <a:ea typeface="Patrick Hand"/>
              <a:cs typeface="Patrick Hand"/>
              <a:sym typeface="Patrick Hand"/>
            </a:endParaRPr>
          </a:p>
        </p:txBody>
      </p:sp>
      <p:sp>
        <p:nvSpPr>
          <p:cNvPr id="262" name="Google Shape;262;p51"/>
          <p:cNvSpPr txBox="1"/>
          <p:nvPr/>
        </p:nvSpPr>
        <p:spPr>
          <a:xfrm>
            <a:off x="5654938" y="4629400"/>
            <a:ext cx="3277800" cy="35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Patrick Hand"/>
                <a:ea typeface="Patrick Hand"/>
                <a:cs typeface="Patrick Hand"/>
                <a:sym typeface="Patrick Hand"/>
              </a:rPr>
              <a:t>Số lượng dữ liệu và số lượng giá trị NULL (small)</a:t>
            </a:r>
            <a:endParaRPr b="1">
              <a:solidFill>
                <a:schemeClr val="accent1"/>
              </a:solidFill>
              <a:latin typeface="Patrick Hand"/>
              <a:ea typeface="Patrick Hand"/>
              <a:cs typeface="Patrick Hand"/>
              <a:sym typeface="Patrick Hand"/>
            </a:endParaRPr>
          </a:p>
        </p:txBody>
      </p:sp>
      <p:grpSp>
        <p:nvGrpSpPr>
          <p:cNvPr id="263" name="Google Shape;263;p51"/>
          <p:cNvGrpSpPr/>
          <p:nvPr/>
        </p:nvGrpSpPr>
        <p:grpSpPr>
          <a:xfrm>
            <a:off x="5884108" y="2780877"/>
            <a:ext cx="2819140" cy="1848519"/>
            <a:chOff x="4219876" y="728850"/>
            <a:chExt cx="2784886" cy="1791200"/>
          </a:xfrm>
        </p:grpSpPr>
        <p:pic>
          <p:nvPicPr>
            <p:cNvPr id="264" name="Google Shape;264;p51"/>
            <p:cNvPicPr preferRelativeResize="0"/>
            <p:nvPr/>
          </p:nvPicPr>
          <p:blipFill>
            <a:blip r:embed="rId5">
              <a:alphaModFix/>
            </a:blip>
            <a:stretch>
              <a:fillRect/>
            </a:stretch>
          </p:blipFill>
          <p:spPr>
            <a:xfrm>
              <a:off x="4219876" y="728850"/>
              <a:ext cx="1770664" cy="1791200"/>
            </a:xfrm>
            <a:prstGeom prst="rect">
              <a:avLst/>
            </a:prstGeom>
            <a:noFill/>
            <a:ln>
              <a:noFill/>
            </a:ln>
          </p:spPr>
        </p:pic>
        <p:pic>
          <p:nvPicPr>
            <p:cNvPr id="265" name="Google Shape;265;p51"/>
            <p:cNvPicPr preferRelativeResize="0"/>
            <p:nvPr/>
          </p:nvPicPr>
          <p:blipFill>
            <a:blip r:embed="rId6">
              <a:alphaModFix/>
            </a:blip>
            <a:stretch>
              <a:fillRect/>
            </a:stretch>
          </p:blipFill>
          <p:spPr>
            <a:xfrm>
              <a:off x="6082520" y="728850"/>
              <a:ext cx="922242" cy="17912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1000"/>
                                        <p:tgtEl>
                                          <p:spTgt spid="23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2"/>
          <p:cNvSpPr txBox="1"/>
          <p:nvPr>
            <p:ph type="title"/>
          </p:nvPr>
        </p:nvSpPr>
        <p:spPr>
          <a:xfrm>
            <a:off x="-121500" y="76400"/>
            <a:ext cx="5427600" cy="747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3000">
                <a:solidFill>
                  <a:schemeClr val="dk2"/>
                </a:solidFill>
                <a:latin typeface="Patrick Hand"/>
                <a:ea typeface="Patrick Hand"/>
                <a:cs typeface="Patrick Hand"/>
                <a:sym typeface="Patrick Hand"/>
              </a:rPr>
              <a:t>Một số thông tin của dữ liệu</a:t>
            </a:r>
            <a:endParaRPr b="1" sz="3000">
              <a:solidFill>
                <a:schemeClr val="dk2"/>
              </a:solidFill>
              <a:latin typeface="Patrick Hand"/>
              <a:ea typeface="Patrick Hand"/>
              <a:cs typeface="Patrick Hand"/>
              <a:sym typeface="Patrick Hand"/>
            </a:endParaRPr>
          </a:p>
        </p:txBody>
      </p:sp>
      <p:pic>
        <p:nvPicPr>
          <p:cNvPr id="271" name="Google Shape;271;p52"/>
          <p:cNvPicPr preferRelativeResize="0"/>
          <p:nvPr/>
        </p:nvPicPr>
        <p:blipFill>
          <a:blip r:embed="rId3">
            <a:alphaModFix/>
          </a:blip>
          <a:stretch>
            <a:fillRect/>
          </a:stretch>
        </p:blipFill>
        <p:spPr>
          <a:xfrm>
            <a:off x="5032100" y="823400"/>
            <a:ext cx="4111900" cy="3120726"/>
          </a:xfrm>
          <a:prstGeom prst="rect">
            <a:avLst/>
          </a:prstGeom>
          <a:noFill/>
          <a:ln>
            <a:noFill/>
          </a:ln>
        </p:spPr>
      </p:pic>
      <p:sp>
        <p:nvSpPr>
          <p:cNvPr id="272" name="Google Shape;272;p52"/>
          <p:cNvSpPr txBox="1"/>
          <p:nvPr/>
        </p:nvSpPr>
        <p:spPr>
          <a:xfrm>
            <a:off x="419375" y="4062900"/>
            <a:ext cx="4404900" cy="35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Patrick Hand"/>
                <a:ea typeface="Patrick Hand"/>
                <a:cs typeface="Patrick Hand"/>
                <a:sym typeface="Patrick Hand"/>
              </a:rPr>
              <a:t>Phân bố dữ liệu của các biến categories trong tập dữ liệu lớn</a:t>
            </a:r>
            <a:endParaRPr b="1">
              <a:solidFill>
                <a:schemeClr val="accent1"/>
              </a:solidFill>
              <a:latin typeface="Patrick Hand"/>
              <a:ea typeface="Patrick Hand"/>
              <a:cs typeface="Patrick Hand"/>
              <a:sym typeface="Patrick Hand"/>
            </a:endParaRPr>
          </a:p>
        </p:txBody>
      </p:sp>
      <p:pic>
        <p:nvPicPr>
          <p:cNvPr id="273" name="Google Shape;273;p52"/>
          <p:cNvPicPr preferRelativeResize="0"/>
          <p:nvPr/>
        </p:nvPicPr>
        <p:blipFill>
          <a:blip r:embed="rId4">
            <a:alphaModFix/>
          </a:blip>
          <a:stretch>
            <a:fillRect/>
          </a:stretch>
        </p:blipFill>
        <p:spPr>
          <a:xfrm>
            <a:off x="0" y="823400"/>
            <a:ext cx="5032098" cy="3120725"/>
          </a:xfrm>
          <a:prstGeom prst="rect">
            <a:avLst/>
          </a:prstGeom>
          <a:noFill/>
          <a:ln>
            <a:noFill/>
          </a:ln>
        </p:spPr>
      </p:pic>
      <p:sp>
        <p:nvSpPr>
          <p:cNvPr id="274" name="Google Shape;274;p52"/>
          <p:cNvSpPr txBox="1"/>
          <p:nvPr/>
        </p:nvSpPr>
        <p:spPr>
          <a:xfrm>
            <a:off x="4885600" y="4062900"/>
            <a:ext cx="4404900" cy="35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Patrick Hand"/>
                <a:ea typeface="Patrick Hand"/>
                <a:cs typeface="Patrick Hand"/>
                <a:sym typeface="Patrick Hand"/>
              </a:rPr>
              <a:t>Phân bố dữ liệu của các biến numeric trong tập dữ liệu lớn</a:t>
            </a:r>
            <a:endParaRPr b="1">
              <a:solidFill>
                <a:schemeClr val="accent1"/>
              </a:solidFill>
              <a:latin typeface="Patrick Hand"/>
              <a:ea typeface="Patrick Hand"/>
              <a:cs typeface="Patrick Hand"/>
              <a:sym typeface="Patrick Ha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3"/>
          <p:cNvSpPr txBox="1"/>
          <p:nvPr>
            <p:ph type="title"/>
          </p:nvPr>
        </p:nvSpPr>
        <p:spPr>
          <a:xfrm>
            <a:off x="147750" y="95350"/>
            <a:ext cx="37869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Patrick Hand"/>
                <a:ea typeface="Patrick Hand"/>
                <a:cs typeface="Patrick Hand"/>
                <a:sym typeface="Patrick Hand"/>
              </a:rPr>
              <a:t>II. </a:t>
            </a:r>
            <a:r>
              <a:rPr b="1" lang="en" sz="3400">
                <a:solidFill>
                  <a:schemeClr val="dk2"/>
                </a:solidFill>
                <a:latin typeface="Patrick Hand"/>
                <a:ea typeface="Patrick Hand"/>
                <a:cs typeface="Patrick Hand"/>
                <a:sym typeface="Patrick Hand"/>
              </a:rPr>
              <a:t>Trích xuất đặc trưng</a:t>
            </a:r>
            <a:endParaRPr b="1" sz="3400">
              <a:solidFill>
                <a:schemeClr val="dk2"/>
              </a:solidFill>
              <a:latin typeface="Patrick Hand"/>
              <a:ea typeface="Patrick Hand"/>
              <a:cs typeface="Patrick Hand"/>
              <a:sym typeface="Patrick Hand"/>
            </a:endParaRPr>
          </a:p>
        </p:txBody>
      </p:sp>
      <p:sp>
        <p:nvSpPr>
          <p:cNvPr id="280" name="Google Shape;280;p53"/>
          <p:cNvSpPr txBox="1"/>
          <p:nvPr>
            <p:ph type="title"/>
          </p:nvPr>
        </p:nvSpPr>
        <p:spPr>
          <a:xfrm>
            <a:off x="99100" y="686450"/>
            <a:ext cx="7902000" cy="7176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Clr>
                <a:schemeClr val="lt2"/>
              </a:buClr>
              <a:buSzPts val="1900"/>
              <a:buFont typeface="Patrick Hand"/>
              <a:buChar char="●"/>
            </a:pPr>
            <a:r>
              <a:rPr b="1" lang="en" sz="1900">
                <a:solidFill>
                  <a:schemeClr val="lt1"/>
                </a:solidFill>
                <a:latin typeface="Patrick Hand"/>
                <a:ea typeface="Patrick Hand"/>
                <a:cs typeface="Patrick Hand"/>
                <a:sym typeface="Patrick Hand"/>
              </a:rPr>
              <a:t>Carat và Price</a:t>
            </a:r>
            <a:endParaRPr b="1" sz="1900">
              <a:solidFill>
                <a:schemeClr val="lt1"/>
              </a:solidFill>
              <a:latin typeface="Patrick Hand"/>
              <a:ea typeface="Patrick Hand"/>
              <a:cs typeface="Patrick Hand"/>
              <a:sym typeface="Patrick Hand"/>
            </a:endParaRPr>
          </a:p>
          <a:p>
            <a:pPr indent="-349250" lvl="0" marL="457200" rtl="0" algn="just">
              <a:spcBef>
                <a:spcPts val="0"/>
              </a:spcBef>
              <a:spcAft>
                <a:spcPts val="0"/>
              </a:spcAft>
              <a:buClr>
                <a:schemeClr val="lt1"/>
              </a:buClr>
              <a:buSzPts val="1900"/>
              <a:buFont typeface="Patrick Hand"/>
              <a:buChar char="-"/>
            </a:pPr>
            <a:r>
              <a:rPr b="1" lang="en" sz="1900">
                <a:solidFill>
                  <a:schemeClr val="lt1"/>
                </a:solidFill>
                <a:latin typeface="Patrick Hand"/>
                <a:ea typeface="Patrick Hand"/>
                <a:cs typeface="Patrick Hand"/>
                <a:sym typeface="Patrick Hand"/>
              </a:rPr>
              <a:t>Áp dụng xử lý ngoại lệ với phân bố lệch cho Carat</a:t>
            </a:r>
            <a:endParaRPr b="1" sz="1900">
              <a:solidFill>
                <a:schemeClr val="lt1"/>
              </a:solidFill>
              <a:latin typeface="Patrick Hand"/>
              <a:ea typeface="Patrick Hand"/>
              <a:cs typeface="Patrick Hand"/>
              <a:sym typeface="Patrick Hand"/>
            </a:endParaRPr>
          </a:p>
          <a:p>
            <a:pPr indent="0" lvl="0" marL="914400" rtl="0" algn="just">
              <a:spcBef>
                <a:spcPts val="0"/>
              </a:spcBef>
              <a:spcAft>
                <a:spcPts val="0"/>
              </a:spcAft>
              <a:buNone/>
            </a:pPr>
            <a:r>
              <a:t/>
            </a:r>
            <a:endParaRPr b="1" sz="1900">
              <a:solidFill>
                <a:schemeClr val="lt1"/>
              </a:solidFill>
              <a:latin typeface="Patrick Hand"/>
              <a:ea typeface="Patrick Hand"/>
              <a:cs typeface="Patrick Hand"/>
              <a:sym typeface="Patrick Hand"/>
            </a:endParaRPr>
          </a:p>
        </p:txBody>
      </p:sp>
      <p:pic>
        <p:nvPicPr>
          <p:cNvPr id="281" name="Google Shape;281;p53"/>
          <p:cNvPicPr preferRelativeResize="0"/>
          <p:nvPr/>
        </p:nvPicPr>
        <p:blipFill>
          <a:blip r:embed="rId3">
            <a:alphaModFix/>
          </a:blip>
          <a:stretch>
            <a:fillRect/>
          </a:stretch>
        </p:blipFill>
        <p:spPr>
          <a:xfrm>
            <a:off x="124250" y="1711400"/>
            <a:ext cx="4425975" cy="2675974"/>
          </a:xfrm>
          <a:prstGeom prst="rect">
            <a:avLst/>
          </a:prstGeom>
          <a:noFill/>
          <a:ln>
            <a:noFill/>
          </a:ln>
        </p:spPr>
      </p:pic>
      <p:pic>
        <p:nvPicPr>
          <p:cNvPr id="282" name="Google Shape;282;p53"/>
          <p:cNvPicPr preferRelativeResize="0"/>
          <p:nvPr/>
        </p:nvPicPr>
        <p:blipFill>
          <a:blip r:embed="rId4">
            <a:alphaModFix/>
          </a:blip>
          <a:stretch>
            <a:fillRect/>
          </a:stretch>
        </p:blipFill>
        <p:spPr>
          <a:xfrm>
            <a:off x="4702325" y="1711400"/>
            <a:ext cx="4317424" cy="2675974"/>
          </a:xfrm>
          <a:prstGeom prst="rect">
            <a:avLst/>
          </a:prstGeom>
          <a:noFill/>
          <a:ln>
            <a:noFill/>
          </a:ln>
        </p:spPr>
      </p:pic>
      <p:sp>
        <p:nvSpPr>
          <p:cNvPr id="283" name="Google Shape;283;p53"/>
          <p:cNvSpPr txBox="1"/>
          <p:nvPr>
            <p:ph type="title"/>
          </p:nvPr>
        </p:nvSpPr>
        <p:spPr>
          <a:xfrm>
            <a:off x="1804730" y="4453450"/>
            <a:ext cx="10650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atrick Hand"/>
                <a:ea typeface="Patrick Hand"/>
                <a:cs typeface="Patrick Hand"/>
                <a:sym typeface="Patrick Hand"/>
              </a:rPr>
              <a:t>Small data</a:t>
            </a:r>
            <a:endParaRPr b="1" sz="1800">
              <a:latin typeface="Patrick Hand"/>
              <a:ea typeface="Patrick Hand"/>
              <a:cs typeface="Patrick Hand"/>
              <a:sym typeface="Patrick Hand"/>
            </a:endParaRPr>
          </a:p>
        </p:txBody>
      </p:sp>
      <p:sp>
        <p:nvSpPr>
          <p:cNvPr id="284" name="Google Shape;284;p53"/>
          <p:cNvSpPr txBox="1"/>
          <p:nvPr>
            <p:ph type="title"/>
          </p:nvPr>
        </p:nvSpPr>
        <p:spPr>
          <a:xfrm>
            <a:off x="6328530" y="4453450"/>
            <a:ext cx="10650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atrick Hand"/>
                <a:ea typeface="Patrick Hand"/>
                <a:cs typeface="Patrick Hand"/>
                <a:sym typeface="Patrick Hand"/>
              </a:rPr>
              <a:t>Big data</a:t>
            </a:r>
            <a:endParaRPr b="1" sz="1800">
              <a:latin typeface="Patrick Hand"/>
              <a:ea typeface="Patrick Hand"/>
              <a:cs typeface="Patrick Hand"/>
              <a:sym typeface="Patrick Ha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54"/>
          <p:cNvPicPr preferRelativeResize="0"/>
          <p:nvPr/>
        </p:nvPicPr>
        <p:blipFill>
          <a:blip r:embed="rId3">
            <a:alphaModFix/>
          </a:blip>
          <a:stretch>
            <a:fillRect/>
          </a:stretch>
        </p:blipFill>
        <p:spPr>
          <a:xfrm>
            <a:off x="46450" y="1242000"/>
            <a:ext cx="4449050" cy="2717250"/>
          </a:xfrm>
          <a:prstGeom prst="rect">
            <a:avLst/>
          </a:prstGeom>
          <a:noFill/>
          <a:ln>
            <a:noFill/>
          </a:ln>
        </p:spPr>
      </p:pic>
      <p:pic>
        <p:nvPicPr>
          <p:cNvPr id="290" name="Google Shape;290;p54"/>
          <p:cNvPicPr preferRelativeResize="0"/>
          <p:nvPr/>
        </p:nvPicPr>
        <p:blipFill>
          <a:blip r:embed="rId4">
            <a:alphaModFix/>
          </a:blip>
          <a:stretch>
            <a:fillRect/>
          </a:stretch>
        </p:blipFill>
        <p:spPr>
          <a:xfrm>
            <a:off x="4657725" y="1242000"/>
            <a:ext cx="4449050" cy="2717250"/>
          </a:xfrm>
          <a:prstGeom prst="rect">
            <a:avLst/>
          </a:prstGeom>
          <a:noFill/>
          <a:ln>
            <a:noFill/>
          </a:ln>
        </p:spPr>
      </p:pic>
      <p:sp>
        <p:nvSpPr>
          <p:cNvPr id="291" name="Google Shape;291;p54"/>
          <p:cNvSpPr txBox="1"/>
          <p:nvPr>
            <p:ph idx="4294967295" type="title"/>
          </p:nvPr>
        </p:nvSpPr>
        <p:spPr>
          <a:xfrm>
            <a:off x="0" y="189000"/>
            <a:ext cx="8406300" cy="7224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chemeClr val="accent1"/>
              </a:buClr>
              <a:buSzPts val="1600"/>
              <a:buFont typeface="Patrick Hand"/>
              <a:buChar char="-"/>
            </a:pPr>
            <a:r>
              <a:rPr b="1" lang="en" sz="1600">
                <a:solidFill>
                  <a:schemeClr val="accent1"/>
                </a:solidFill>
                <a:latin typeface="Patrick Hand"/>
                <a:ea typeface="Patrick Hand"/>
                <a:cs typeface="Patrick Hand"/>
                <a:sym typeface="Patrick Hand"/>
              </a:rPr>
              <a:t>Sau khi xử lý ngoại lệ thì vẫn còn nhiều điểm phân bố ở phía bên phải</a:t>
            </a:r>
            <a:endParaRPr b="1" sz="1600">
              <a:solidFill>
                <a:schemeClr val="accent1"/>
              </a:solidFill>
              <a:latin typeface="Patrick Hand"/>
              <a:ea typeface="Patrick Hand"/>
              <a:cs typeface="Patrick Hand"/>
              <a:sym typeface="Patrick Hand"/>
            </a:endParaRPr>
          </a:p>
          <a:p>
            <a:pPr indent="-330200" lvl="0" marL="457200" rtl="0" algn="just">
              <a:spcBef>
                <a:spcPts val="0"/>
              </a:spcBef>
              <a:spcAft>
                <a:spcPts val="0"/>
              </a:spcAft>
              <a:buClr>
                <a:schemeClr val="accent1"/>
              </a:buClr>
              <a:buSzPts val="1600"/>
              <a:buFont typeface="Patrick Hand"/>
              <a:buChar char="-"/>
            </a:pPr>
            <a:r>
              <a:rPr b="1" lang="en" sz="1600">
                <a:solidFill>
                  <a:schemeClr val="accent1"/>
                </a:solidFill>
                <a:latin typeface="Patrick Hand"/>
                <a:ea typeface="Patrick Hand"/>
                <a:cs typeface="Patrick Hand"/>
                <a:sym typeface="Patrick Hand"/>
              </a:rPr>
              <a:t>Thử quan sát Carat với Log_Price thì ta thấy Carat có tương quan tuyến tính với Price sau khi được Log </a:t>
            </a:r>
            <a:endParaRPr b="1" sz="1600">
              <a:solidFill>
                <a:schemeClr val="accent1"/>
              </a:solidFill>
              <a:latin typeface="Patrick Hand"/>
              <a:ea typeface="Patrick Hand"/>
              <a:cs typeface="Patrick Hand"/>
              <a:sym typeface="Patrick Hand"/>
            </a:endParaRPr>
          </a:p>
          <a:p>
            <a:pPr indent="0" lvl="0" marL="914400" rtl="0" algn="just">
              <a:spcBef>
                <a:spcPts val="0"/>
              </a:spcBef>
              <a:spcAft>
                <a:spcPts val="0"/>
              </a:spcAft>
              <a:buNone/>
            </a:pPr>
            <a:r>
              <a:t/>
            </a:r>
            <a:endParaRPr b="1" sz="1600">
              <a:solidFill>
                <a:schemeClr val="accent1"/>
              </a:solidFill>
              <a:latin typeface="Patrick Hand"/>
              <a:ea typeface="Patrick Hand"/>
              <a:cs typeface="Patrick Hand"/>
              <a:sym typeface="Patrick Hand"/>
            </a:endParaRPr>
          </a:p>
        </p:txBody>
      </p:sp>
      <p:sp>
        <p:nvSpPr>
          <p:cNvPr id="292" name="Google Shape;292;p54"/>
          <p:cNvSpPr txBox="1"/>
          <p:nvPr>
            <p:ph idx="4294967295" type="title"/>
          </p:nvPr>
        </p:nvSpPr>
        <p:spPr>
          <a:xfrm>
            <a:off x="1786855" y="4142950"/>
            <a:ext cx="10650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A6B6FF"/>
                </a:solidFill>
                <a:latin typeface="Patrick Hand"/>
                <a:ea typeface="Patrick Hand"/>
                <a:cs typeface="Patrick Hand"/>
                <a:sym typeface="Patrick Hand"/>
              </a:rPr>
              <a:t>Small data</a:t>
            </a:r>
            <a:endParaRPr b="1" sz="1800">
              <a:solidFill>
                <a:srgbClr val="A6B6FF"/>
              </a:solidFill>
              <a:latin typeface="Patrick Hand"/>
              <a:ea typeface="Patrick Hand"/>
              <a:cs typeface="Patrick Hand"/>
              <a:sym typeface="Patrick Hand"/>
            </a:endParaRPr>
          </a:p>
        </p:txBody>
      </p:sp>
      <p:sp>
        <p:nvSpPr>
          <p:cNvPr id="293" name="Google Shape;293;p54"/>
          <p:cNvSpPr txBox="1"/>
          <p:nvPr>
            <p:ph idx="4294967295" type="title"/>
          </p:nvPr>
        </p:nvSpPr>
        <p:spPr>
          <a:xfrm>
            <a:off x="6552355" y="4142950"/>
            <a:ext cx="10650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A6B6FF"/>
                </a:solidFill>
                <a:latin typeface="Patrick Hand"/>
                <a:ea typeface="Patrick Hand"/>
                <a:cs typeface="Patrick Hand"/>
                <a:sym typeface="Patrick Hand"/>
              </a:rPr>
              <a:t>Big</a:t>
            </a:r>
            <a:r>
              <a:rPr b="1" lang="en" sz="1800">
                <a:solidFill>
                  <a:srgbClr val="A6B6FF"/>
                </a:solidFill>
                <a:latin typeface="Patrick Hand"/>
                <a:ea typeface="Patrick Hand"/>
                <a:cs typeface="Patrick Hand"/>
                <a:sym typeface="Patrick Hand"/>
              </a:rPr>
              <a:t> data</a:t>
            </a:r>
            <a:endParaRPr b="1" sz="1800">
              <a:solidFill>
                <a:srgbClr val="A6B6FF"/>
              </a:solidFill>
              <a:latin typeface="Patrick Hand"/>
              <a:ea typeface="Patrick Hand"/>
              <a:cs typeface="Patrick Hand"/>
              <a:sym typeface="Patrick Ha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5"/>
          <p:cNvSpPr txBox="1"/>
          <p:nvPr>
            <p:ph type="title"/>
          </p:nvPr>
        </p:nvSpPr>
        <p:spPr>
          <a:xfrm>
            <a:off x="0" y="61200"/>
            <a:ext cx="7902000" cy="5010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Clr>
                <a:srgbClr val="A6B6FF"/>
              </a:buClr>
              <a:buSzPts val="1900"/>
              <a:buFont typeface="Patrick Hand"/>
              <a:buChar char="●"/>
            </a:pPr>
            <a:r>
              <a:rPr b="1" lang="en" sz="1900">
                <a:solidFill>
                  <a:srgbClr val="A6B6FF"/>
                </a:solidFill>
                <a:latin typeface="Patrick Hand"/>
                <a:ea typeface="Patrick Hand"/>
                <a:cs typeface="Patrick Hand"/>
                <a:sym typeface="Patrick Hand"/>
              </a:rPr>
              <a:t>Price và Log_Price</a:t>
            </a:r>
            <a:endParaRPr b="1" sz="1900">
              <a:solidFill>
                <a:srgbClr val="A6B6FF"/>
              </a:solidFill>
              <a:latin typeface="Patrick Hand"/>
              <a:ea typeface="Patrick Hand"/>
              <a:cs typeface="Patrick Hand"/>
              <a:sym typeface="Patrick Hand"/>
            </a:endParaRPr>
          </a:p>
          <a:p>
            <a:pPr indent="0" lvl="0" marL="914400" rtl="0" algn="just">
              <a:spcBef>
                <a:spcPts val="0"/>
              </a:spcBef>
              <a:spcAft>
                <a:spcPts val="0"/>
              </a:spcAft>
              <a:buNone/>
            </a:pPr>
            <a:r>
              <a:t/>
            </a:r>
            <a:endParaRPr b="1" sz="1900">
              <a:solidFill>
                <a:schemeClr val="lt1"/>
              </a:solidFill>
              <a:latin typeface="Patrick Hand"/>
              <a:ea typeface="Patrick Hand"/>
              <a:cs typeface="Patrick Hand"/>
              <a:sym typeface="Patrick Hand"/>
            </a:endParaRPr>
          </a:p>
        </p:txBody>
      </p:sp>
      <p:pic>
        <p:nvPicPr>
          <p:cNvPr id="299" name="Google Shape;299;p55"/>
          <p:cNvPicPr preferRelativeResize="0"/>
          <p:nvPr/>
        </p:nvPicPr>
        <p:blipFill>
          <a:blip r:embed="rId3">
            <a:alphaModFix/>
          </a:blip>
          <a:stretch>
            <a:fillRect/>
          </a:stretch>
        </p:blipFill>
        <p:spPr>
          <a:xfrm>
            <a:off x="152400" y="653400"/>
            <a:ext cx="4349924" cy="1576650"/>
          </a:xfrm>
          <a:prstGeom prst="rect">
            <a:avLst/>
          </a:prstGeom>
          <a:noFill/>
          <a:ln>
            <a:noFill/>
          </a:ln>
        </p:spPr>
      </p:pic>
      <p:pic>
        <p:nvPicPr>
          <p:cNvPr id="300" name="Google Shape;300;p55"/>
          <p:cNvPicPr preferRelativeResize="0"/>
          <p:nvPr/>
        </p:nvPicPr>
        <p:blipFill>
          <a:blip r:embed="rId4">
            <a:alphaModFix/>
          </a:blip>
          <a:stretch>
            <a:fillRect/>
          </a:stretch>
        </p:blipFill>
        <p:spPr>
          <a:xfrm>
            <a:off x="4572000" y="653400"/>
            <a:ext cx="4374188" cy="1576650"/>
          </a:xfrm>
          <a:prstGeom prst="rect">
            <a:avLst/>
          </a:prstGeom>
          <a:noFill/>
          <a:ln>
            <a:noFill/>
          </a:ln>
        </p:spPr>
      </p:pic>
      <p:sp>
        <p:nvSpPr>
          <p:cNvPr id="301" name="Google Shape;301;p55"/>
          <p:cNvSpPr txBox="1"/>
          <p:nvPr>
            <p:ph type="title"/>
          </p:nvPr>
        </p:nvSpPr>
        <p:spPr>
          <a:xfrm>
            <a:off x="44075" y="2321250"/>
            <a:ext cx="7902000" cy="5010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chemeClr val="lt1"/>
              </a:buClr>
              <a:buSzPts val="1600"/>
              <a:buFont typeface="Patrick Hand"/>
              <a:buChar char="-"/>
            </a:pPr>
            <a:r>
              <a:rPr b="1" lang="en" sz="1600">
                <a:solidFill>
                  <a:schemeClr val="lt1"/>
                </a:solidFill>
                <a:latin typeface="Patrick Hand"/>
                <a:ea typeface="Patrick Hand"/>
                <a:cs typeface="Patrick Hand"/>
                <a:sym typeface="Patrick Hand"/>
              </a:rPr>
              <a:t>Áp dụng xử lý với phân bố lệch cho Price và phân bố chuẩn cho Log_Price</a:t>
            </a:r>
            <a:endParaRPr b="1" sz="1600">
              <a:solidFill>
                <a:schemeClr val="lt1"/>
              </a:solidFill>
              <a:latin typeface="Patrick Hand"/>
              <a:ea typeface="Patrick Hand"/>
              <a:cs typeface="Patrick Hand"/>
              <a:sym typeface="Patrick Hand"/>
            </a:endParaRPr>
          </a:p>
          <a:p>
            <a:pPr indent="0" lvl="0" marL="914400" rtl="0" algn="just">
              <a:spcBef>
                <a:spcPts val="0"/>
              </a:spcBef>
              <a:spcAft>
                <a:spcPts val="0"/>
              </a:spcAft>
              <a:buNone/>
            </a:pPr>
            <a:r>
              <a:t/>
            </a:r>
            <a:endParaRPr b="1" sz="1600">
              <a:solidFill>
                <a:schemeClr val="lt1"/>
              </a:solidFill>
              <a:latin typeface="Patrick Hand"/>
              <a:ea typeface="Patrick Hand"/>
              <a:cs typeface="Patrick Hand"/>
              <a:sym typeface="Patrick Hand"/>
            </a:endParaRPr>
          </a:p>
        </p:txBody>
      </p:sp>
      <p:pic>
        <p:nvPicPr>
          <p:cNvPr id="302" name="Google Shape;302;p55"/>
          <p:cNvPicPr preferRelativeResize="0"/>
          <p:nvPr/>
        </p:nvPicPr>
        <p:blipFill>
          <a:blip r:embed="rId5">
            <a:alphaModFix/>
          </a:blip>
          <a:stretch>
            <a:fillRect/>
          </a:stretch>
        </p:blipFill>
        <p:spPr>
          <a:xfrm>
            <a:off x="152400" y="2822250"/>
            <a:ext cx="4374202" cy="1593344"/>
          </a:xfrm>
          <a:prstGeom prst="rect">
            <a:avLst/>
          </a:prstGeom>
          <a:noFill/>
          <a:ln>
            <a:noFill/>
          </a:ln>
        </p:spPr>
      </p:pic>
      <p:pic>
        <p:nvPicPr>
          <p:cNvPr id="303" name="Google Shape;303;p55"/>
          <p:cNvPicPr preferRelativeResize="0"/>
          <p:nvPr/>
        </p:nvPicPr>
        <p:blipFill>
          <a:blip r:embed="rId6">
            <a:alphaModFix/>
          </a:blip>
          <a:stretch>
            <a:fillRect/>
          </a:stretch>
        </p:blipFill>
        <p:spPr>
          <a:xfrm>
            <a:off x="4572000" y="2818300"/>
            <a:ext cx="4395995" cy="1593350"/>
          </a:xfrm>
          <a:prstGeom prst="rect">
            <a:avLst/>
          </a:prstGeom>
          <a:noFill/>
          <a:ln>
            <a:noFill/>
          </a:ln>
        </p:spPr>
      </p:pic>
      <p:sp>
        <p:nvSpPr>
          <p:cNvPr id="304" name="Google Shape;304;p55"/>
          <p:cNvSpPr txBox="1"/>
          <p:nvPr>
            <p:ph type="title"/>
          </p:nvPr>
        </p:nvSpPr>
        <p:spPr>
          <a:xfrm>
            <a:off x="152400" y="4566300"/>
            <a:ext cx="8672400" cy="5010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Font typeface="Patrick Hand"/>
              <a:buChar char="➢"/>
            </a:pPr>
            <a:r>
              <a:rPr b="1" lang="en" sz="1600">
                <a:latin typeface="Patrick Hand"/>
                <a:ea typeface="Patrick Hand"/>
                <a:cs typeface="Patrick Hand"/>
                <a:sym typeface="Patrick Hand"/>
              </a:rPr>
              <a:t>Có thể thấy sau khi xử lý thì Log_Price có phân bố khá chuẩn, còn Price thì vẫn còn nhiều ngoại lệ ở bên phải</a:t>
            </a:r>
            <a:endParaRPr b="1" sz="1600">
              <a:latin typeface="Patrick Hand"/>
              <a:ea typeface="Patrick Hand"/>
              <a:cs typeface="Patrick Hand"/>
              <a:sym typeface="Patrick Hand"/>
            </a:endParaRPr>
          </a:p>
          <a:p>
            <a:pPr indent="0" lvl="0" marL="914400" rtl="0" algn="just">
              <a:spcBef>
                <a:spcPts val="0"/>
              </a:spcBef>
              <a:spcAft>
                <a:spcPts val="0"/>
              </a:spcAft>
              <a:buNone/>
            </a:pPr>
            <a:r>
              <a:t/>
            </a:r>
            <a:endParaRPr b="1" sz="1600">
              <a:latin typeface="Patrick Hand"/>
              <a:ea typeface="Patrick Hand"/>
              <a:cs typeface="Patrick Hand"/>
              <a:sym typeface="Patrick Ha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6"/>
          <p:cNvSpPr txBox="1"/>
          <p:nvPr>
            <p:ph type="title"/>
          </p:nvPr>
        </p:nvSpPr>
        <p:spPr>
          <a:xfrm>
            <a:off x="189000" y="0"/>
            <a:ext cx="7902000" cy="5010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Clr>
                <a:schemeClr val="lt2"/>
              </a:buClr>
              <a:buSzPts val="1900"/>
              <a:buFont typeface="Patrick Hand"/>
              <a:buChar char="●"/>
            </a:pPr>
            <a:r>
              <a:rPr b="1" lang="en" sz="1900">
                <a:solidFill>
                  <a:schemeClr val="lt1"/>
                </a:solidFill>
                <a:latin typeface="Patrick Hand"/>
                <a:ea typeface="Patrick Hand"/>
                <a:cs typeface="Patrick Hand"/>
                <a:sym typeface="Patrick Hand"/>
              </a:rPr>
              <a:t>Length, Width, Depth với Log_Price</a:t>
            </a:r>
            <a:endParaRPr b="1" sz="1900">
              <a:solidFill>
                <a:schemeClr val="lt1"/>
              </a:solidFill>
              <a:latin typeface="Patrick Hand"/>
              <a:ea typeface="Patrick Hand"/>
              <a:cs typeface="Patrick Hand"/>
              <a:sym typeface="Patrick Hand"/>
            </a:endParaRPr>
          </a:p>
          <a:p>
            <a:pPr indent="0" lvl="0" marL="914400" rtl="0" algn="just">
              <a:spcBef>
                <a:spcPts val="0"/>
              </a:spcBef>
              <a:spcAft>
                <a:spcPts val="0"/>
              </a:spcAft>
              <a:buNone/>
            </a:pPr>
            <a:r>
              <a:t/>
            </a:r>
            <a:endParaRPr b="1" sz="1900">
              <a:solidFill>
                <a:schemeClr val="lt1"/>
              </a:solidFill>
              <a:latin typeface="Patrick Hand"/>
              <a:ea typeface="Patrick Hand"/>
              <a:cs typeface="Patrick Hand"/>
              <a:sym typeface="Patrick Hand"/>
            </a:endParaRPr>
          </a:p>
        </p:txBody>
      </p:sp>
      <p:pic>
        <p:nvPicPr>
          <p:cNvPr id="310" name="Google Shape;310;p56"/>
          <p:cNvPicPr preferRelativeResize="0"/>
          <p:nvPr/>
        </p:nvPicPr>
        <p:blipFill>
          <a:blip r:embed="rId3">
            <a:alphaModFix/>
          </a:blip>
          <a:stretch>
            <a:fillRect/>
          </a:stretch>
        </p:blipFill>
        <p:spPr>
          <a:xfrm>
            <a:off x="1364800" y="467250"/>
            <a:ext cx="6123835" cy="2140050"/>
          </a:xfrm>
          <a:prstGeom prst="rect">
            <a:avLst/>
          </a:prstGeom>
          <a:noFill/>
          <a:ln>
            <a:noFill/>
          </a:ln>
        </p:spPr>
      </p:pic>
      <p:pic>
        <p:nvPicPr>
          <p:cNvPr id="311" name="Google Shape;311;p56"/>
          <p:cNvPicPr preferRelativeResize="0"/>
          <p:nvPr/>
        </p:nvPicPr>
        <p:blipFill>
          <a:blip r:embed="rId4">
            <a:alphaModFix/>
          </a:blip>
          <a:stretch>
            <a:fillRect/>
          </a:stretch>
        </p:blipFill>
        <p:spPr>
          <a:xfrm>
            <a:off x="1364800" y="2657075"/>
            <a:ext cx="6123827" cy="229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